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324" r:id="rId44"/>
    <p:sldId id="326" r:id="rId45"/>
    <p:sldId id="325" r:id="rId46"/>
    <p:sldId id="327" r:id="rId47"/>
    <p:sldId id="328" r:id="rId48"/>
    <p:sldId id="292" r:id="rId49"/>
    <p:sldId id="302" r:id="rId50"/>
    <p:sldId id="304" r:id="rId51"/>
    <p:sldId id="305" r:id="rId52"/>
    <p:sldId id="293" r:id="rId53"/>
    <p:sldId id="294" r:id="rId54"/>
    <p:sldId id="329" r:id="rId55"/>
    <p:sldId id="307" r:id="rId56"/>
    <p:sldId id="323" r:id="rId57"/>
    <p:sldId id="306" r:id="rId58"/>
    <p:sldId id="330" r:id="rId59"/>
    <p:sldId id="267" r:id="rId60"/>
    <p:sldId id="268" r:id="rId61"/>
    <p:sldId id="269" r:id="rId62"/>
    <p:sldId id="270" r:id="rId63"/>
    <p:sldId id="271" r:id="rId64"/>
    <p:sldId id="297" r:id="rId65"/>
    <p:sldId id="295" r:id="rId66"/>
    <p:sldId id="299" r:id="rId67"/>
    <p:sldId id="296" r:id="rId68"/>
    <p:sldId id="298" r:id="rId69"/>
    <p:sldId id="300" r:id="rId70"/>
    <p:sldId id="301" r:id="rId71"/>
    <p:sldId id="25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9A68-890D-4334-8E7A-38E2E765CE22}" v="19" dt="2025-01-21T14:32:09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6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53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45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1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89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63843-thank-discord-media-thought-social-think-emoj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tortue-carapace-vert-%C3%A0-pied-303732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vectors/whiteboard-wei%C3%9Fe-tafel-leere-303145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cs typeface="Calibri Light"/>
              </a:rPr>
            </a:br>
            <a:r>
              <a:rPr lang="en-IN" sz="4800" dirty="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/>
              <a:t>Either </a:t>
            </a:r>
            <a:r>
              <a:rPr lang="en-US" sz="2400">
                <a:solidFill>
                  <a:srgbClr val="FF0000"/>
                </a:solidFill>
              </a:rPr>
              <a:t>rely</a:t>
            </a:r>
            <a:r>
              <a:rPr lang="en-US" sz="2400"/>
              <a:t> on a hardware interrupt that the </a:t>
            </a:r>
            <a:r>
              <a:rPr lang="en-US" sz="2400">
                <a:solidFill>
                  <a:srgbClr val="C00000"/>
                </a:solidFill>
              </a:rPr>
              <a:t>CPU</a:t>
            </a:r>
            <a:br>
              <a:rPr lang="en-US" sz="2400"/>
            </a:br>
            <a:r>
              <a:rPr lang="en-US" sz="240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B050"/>
                </a:solidFill>
              </a:rPr>
              <a:t>treat</a:t>
            </a:r>
            <a:r>
              <a:rPr lang="en-US" sz="2400"/>
              <a:t> a fault/exception in the </a:t>
            </a:r>
            <a:r>
              <a:rPr lang="en-US" sz="2400">
                <a:solidFill>
                  <a:srgbClr val="00B050"/>
                </a:solidFill>
              </a:rPr>
              <a:t>program</a:t>
            </a:r>
            <a:r>
              <a:rPr lang="en-US" sz="2400"/>
              <a:t> as an </a:t>
            </a:r>
            <a:br>
              <a:rPr lang="en-US" sz="2400"/>
            </a:br>
            <a:r>
              <a:rPr lang="en-US" sz="240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70C0"/>
                </a:solidFill>
              </a:rPr>
              <a:t>generate</a:t>
            </a:r>
            <a:r>
              <a:rPr lang="en-US" sz="2400"/>
              <a:t> a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/>
              <a:t>yourself to </a:t>
            </a:r>
            <a:br>
              <a:rPr lang="en-US" sz="2400"/>
            </a:br>
            <a:r>
              <a:rPr lang="en-US" sz="2400"/>
              <a:t>ask the OS to do some work for you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Kind of a weird way of drawing the OS’s attention. The only way to talk to the </a:t>
            </a:r>
            <a:r>
              <a:rPr lang="en-US" sz="2400">
                <a:solidFill>
                  <a:srgbClr val="FF0000"/>
                </a:solidFill>
              </a:rPr>
              <a:t>fireman</a:t>
            </a:r>
            <a:br>
              <a:rPr lang="en-US" sz="2400"/>
            </a:br>
            <a:r>
              <a:rPr lang="en-US" sz="2400"/>
              <a:t>is by setting your </a:t>
            </a:r>
            <a:r>
              <a:rPr lang="en-US" sz="2400">
                <a:solidFill>
                  <a:srgbClr val="C00000"/>
                </a:solidFill>
              </a:rPr>
              <a:t>house</a:t>
            </a:r>
            <a:r>
              <a:rPr lang="en-US" sz="240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64576" y="1527803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29752" y="3787684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270231" y="4326450"/>
            <a:ext cx="81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instruction, or next PC</a:t>
            </a:r>
            <a:br>
              <a:rPr lang="en-US" sz="2400" dirty="0"/>
            </a:br>
            <a:r>
              <a:rPr lang="en-US" sz="2400" dirty="0"/>
              <a:t>(point of resumption)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the </a:t>
            </a:r>
            <a:r>
              <a:rPr lang="en-US" sz="2400" dirty="0">
                <a:solidFill>
                  <a:srgbClr val="00B050"/>
                </a:solidFill>
              </a:rPr>
              <a:t>point of resumption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3078" y="6538912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31157-C25F-F647-9AFA-32EA11423BF8}"/>
              </a:ext>
            </a:extLst>
          </p:cNvPr>
          <p:cNvSpPr txBox="1"/>
          <p:nvPr/>
        </p:nvSpPr>
        <p:spPr>
          <a:xfrm>
            <a:off x="5164302" y="3387469"/>
            <a:ext cx="186339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No need to save</a:t>
            </a:r>
            <a:br>
              <a:rPr lang="en-IN" sz="2000" dirty="0"/>
            </a:br>
            <a:r>
              <a:rPr lang="en-IN" sz="2000" dirty="0"/>
              <a:t>and restore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0C46D1-3751-58A7-C798-2D7F45E96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07" y="3534004"/>
            <a:ext cx="471669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has no way of knowing that it is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out and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55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/>
              <a:t>The OS treats 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as a </a:t>
            </a:r>
            <a:r>
              <a:rPr lang="en-US" sz="2400">
                <a:solidFill>
                  <a:srgbClr val="002060"/>
                </a:solidFill>
              </a:rPr>
              <a:t>suitcase</a:t>
            </a:r>
            <a:r>
              <a:rPr lang="en-US" sz="2400"/>
              <a:t> containing some state. It can be </a:t>
            </a:r>
            <a:br>
              <a:rPr lang="en-US" sz="2400"/>
            </a:br>
            <a:r>
              <a:rPr lang="en-US" sz="2400"/>
              <a:t>seamlessly moved from core to core on a multi-core CPU. It can be </a:t>
            </a:r>
            <a:r>
              <a:rPr lang="en-US" sz="2400">
                <a:solidFill>
                  <a:srgbClr val="FF0000"/>
                </a:solidFill>
              </a:rPr>
              <a:t>suspended</a:t>
            </a:r>
            <a:r>
              <a:rPr lang="en-US" sz="2400"/>
              <a:t> at</a:t>
            </a:r>
            <a:br>
              <a:rPr lang="en-US" sz="2400"/>
            </a:br>
            <a:r>
              <a:rPr lang="en-US" sz="2400"/>
              <a:t>will and brought back to life at a </a:t>
            </a:r>
            <a:r>
              <a:rPr lang="en-US" sz="2400">
                <a:solidFill>
                  <a:srgbClr val="00B050"/>
                </a:solidFill>
              </a:rPr>
              <a:t>future point of time </a:t>
            </a:r>
            <a:r>
              <a:rPr lang="en-US" sz="2400"/>
              <a:t>without the process </a:t>
            </a:r>
            <a:r>
              <a:rPr lang="en-US" sz="2400">
                <a:solidFill>
                  <a:srgbClr val="002060"/>
                </a:solidFill>
              </a:rPr>
              <a:t>knowing</a:t>
            </a:r>
            <a:r>
              <a:rPr lang="en-US" sz="240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In principle, an </a:t>
            </a:r>
            <a:r>
              <a:rPr lang="en-IN" sz="2400">
                <a:solidFill>
                  <a:srgbClr val="0070C0"/>
                </a:solidFill>
              </a:rPr>
              <a:t>application</a:t>
            </a:r>
            <a:r>
              <a:rPr lang="en-IN" sz="240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It will never get </a:t>
            </a:r>
            <a:r>
              <a:rPr lang="en-IN" sz="2400">
                <a:solidFill>
                  <a:srgbClr val="00B050"/>
                </a:solidFill>
              </a:rPr>
              <a:t>swapped</a:t>
            </a:r>
            <a:r>
              <a:rPr lang="en-IN" sz="2400"/>
              <a:t> out and will continue to </a:t>
            </a:r>
            <a:r>
              <a:rPr lang="en-IN" sz="2400">
                <a:solidFill>
                  <a:srgbClr val="FF0000"/>
                </a:solidFill>
              </a:rPr>
              <a:t>monopolize</a:t>
            </a:r>
            <a:r>
              <a:rPr lang="en-IN" sz="240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Have an </a:t>
            </a:r>
            <a:r>
              <a:rPr lang="en-IN" sz="2400">
                <a:solidFill>
                  <a:srgbClr val="7030A0"/>
                </a:solidFill>
              </a:rPr>
              <a:t>external</a:t>
            </a:r>
            <a:r>
              <a:rPr lang="en-IN" sz="2400"/>
              <a:t> time chip on the motherboard. Generates</a:t>
            </a:r>
            <a:br>
              <a:rPr lang="en-IN" sz="2400"/>
            </a:br>
            <a:r>
              <a:rPr lang="en-IN" sz="2400"/>
              <a:t>a dummy interrupt (</a:t>
            </a:r>
            <a:r>
              <a:rPr lang="en-IN" sz="2400">
                <a:solidFill>
                  <a:srgbClr val="C00000"/>
                </a:solidFill>
              </a:rPr>
              <a:t>timer</a:t>
            </a:r>
            <a:r>
              <a:rPr lang="en-IN" sz="2400"/>
              <a:t> interrupt) once every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A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  <a:r>
              <a:rPr lang="en-IN" sz="2400"/>
              <a:t> = 1 </a:t>
            </a:r>
            <a:r>
              <a:rPr lang="en-IN" sz="2400" err="1"/>
              <a:t>ms</a:t>
            </a:r>
            <a:r>
              <a:rPr lang="en-IN" sz="240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/>
              <a:t>This is to allow the OS to </a:t>
            </a:r>
            <a:r>
              <a:rPr lang="en-IN">
                <a:solidFill>
                  <a:srgbClr val="00B050"/>
                </a:solidFill>
              </a:rPr>
              <a:t>periodically</a:t>
            </a:r>
            <a:r>
              <a:rPr lang="en-IN"/>
              <a:t> execute and make process scheduling decisions.</a:t>
            </a:r>
          </a:p>
          <a:p>
            <a:r>
              <a:rPr lang="en-IN"/>
              <a:t>Otherwise, the OS may never get a chance to </a:t>
            </a:r>
            <a:r>
              <a:rPr lang="en-IN">
                <a:solidFill>
                  <a:srgbClr val="7030A0"/>
                </a:solidFill>
              </a:rPr>
              <a:t>execute</a:t>
            </a:r>
            <a:r>
              <a:rPr lang="en-IN"/>
              <a:t>. For it to execute, it needs to be invoked by any one of the three </a:t>
            </a:r>
            <a:r>
              <a:rPr lang="en-IN">
                <a:solidFill>
                  <a:srgbClr val="FF0000"/>
                </a:solidFill>
              </a:rPr>
              <a:t>mechanisms</a:t>
            </a:r>
            <a:r>
              <a:rPr lang="en-IN"/>
              <a:t>: interrupts, exceptions or system calls.</a:t>
            </a:r>
          </a:p>
          <a:p>
            <a:r>
              <a:rPr lang="en-IN"/>
              <a:t>The latter two are not relevant here. We need to thus generate </a:t>
            </a:r>
            <a:r>
              <a:rPr lang="en-IN">
                <a:solidFill>
                  <a:srgbClr val="C00000"/>
                </a:solidFill>
              </a:rPr>
              <a:t>timer</a:t>
            </a:r>
            <a:r>
              <a:rPr lang="en-IN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solidFill>
                  <a:srgbClr val="0070C0"/>
                </a:solidFill>
              </a:rPr>
              <a:t>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The jiffy </a:t>
            </a:r>
            <a:r>
              <a:rPr lang="en-IN" sz="2400">
                <a:solidFill>
                  <a:srgbClr val="00B050"/>
                </a:solidFill>
              </a:rPr>
              <a:t>count</a:t>
            </a:r>
            <a:r>
              <a:rPr lang="en-IN" sz="2400"/>
              <a:t> is incremented once every time there is a </a:t>
            </a:r>
            <a:r>
              <a:rPr lang="en-IN" sz="2400">
                <a:solidFill>
                  <a:srgbClr val="FF0000"/>
                </a:solidFill>
              </a:rPr>
              <a:t>timer</a:t>
            </a:r>
            <a:r>
              <a:rPr lang="en-IN" sz="2400"/>
              <a:t> interrupt.</a:t>
            </a:r>
            <a:br>
              <a:rPr lang="en-IN" sz="2400"/>
            </a:br>
            <a:r>
              <a:rPr lang="en-IN" sz="2400"/>
              <a:t>The interval is determined by the compile-time </a:t>
            </a:r>
            <a:r>
              <a:rPr lang="en-IN" sz="2400">
                <a:solidFill>
                  <a:srgbClr val="00B050"/>
                </a:solidFill>
              </a:rPr>
              <a:t>parameter</a:t>
            </a:r>
            <a:r>
              <a:rPr lang="en-IN" sz="2400"/>
              <a:t> HZ. If HZ = 1000,</a:t>
            </a:r>
            <a:br>
              <a:rPr lang="en-IN" sz="2400"/>
            </a:br>
            <a:r>
              <a:rPr lang="en-IN" sz="2400"/>
              <a:t>then it means that the timer interrupt interval = 1 </a:t>
            </a:r>
            <a:r>
              <a:rPr lang="en-IN" sz="2400" err="1"/>
              <a:t>ms</a:t>
            </a:r>
            <a:endParaRPr lang="en-IN" sz="24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024434" y="3007995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/>
              <a:t>A large </a:t>
            </a:r>
            <a:r>
              <a:rPr lang="en-US">
                <a:solidFill>
                  <a:srgbClr val="00B050"/>
                </a:solidFill>
              </a:rPr>
              <a:t>part</a:t>
            </a:r>
            <a:r>
              <a:rPr lang="en-US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2638203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136194" y="5298027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417874" y="5023707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417874" y="5807710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30754" y="5298027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30754" y="5704427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>
                <a:latin typeface="Calibri" panose="020F0502020204030204" pitchFamily="34" charset="0"/>
              </a:rPr>
              <a:t> 16-bit 8086 processor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In fact, due 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>
                <a:latin typeface="Calibri" panose="020F0502020204030204" pitchFamily="34" charset="0"/>
              </a:rPr>
              <a:t> requirements, a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>
                <a:latin typeface="Calibri" panose="020F0502020204030204" pitchFamily="34" charset="0"/>
              </a:rPr>
              <a:t> needs to be ISA compatible with all 32-bit, and 16-bit ISAs (same family)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What do we do with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?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Do we define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for each type of x86 ISA?    </a:t>
            </a:r>
            <a:r>
              <a:rPr lang="en-US" sz="2800" b="1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>
                <a:latin typeface="Calibri" panose="020F0502020204030204" pitchFamily="34" charset="0"/>
              </a:rPr>
              <a:t> :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Consider the 16-bit x86 ISA – It has 8 </a:t>
            </a:r>
            <a:r>
              <a:rPr lang="en-US" sz="280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: ax, bx, cx, dx, </a:t>
            </a:r>
            <a:r>
              <a:rPr lang="en-US" sz="2800" err="1">
                <a:latin typeface="Calibri" panose="020F0502020204030204" pitchFamily="34" charset="0"/>
              </a:rPr>
              <a:t>sp</a:t>
            </a:r>
            <a:r>
              <a:rPr lang="en-US" sz="2800">
                <a:latin typeface="Calibri" panose="020F0502020204030204" pitchFamily="34" charset="0"/>
              </a:rPr>
              <a:t>, bp, </a:t>
            </a:r>
            <a:r>
              <a:rPr lang="en-US" sz="2800" err="1">
                <a:latin typeface="Calibri" panose="020F0502020204030204" pitchFamily="34" charset="0"/>
              </a:rPr>
              <a:t>si</a:t>
            </a:r>
            <a:r>
              <a:rPr lang="en-US" sz="2800">
                <a:latin typeface="Calibri" panose="020F0502020204030204" pitchFamily="34" charset="0"/>
              </a:rPr>
              <a:t>, di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in a 32-bit processor?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>
                <a:latin typeface="Calibri" panose="020F0502020204030204" pitchFamily="34" charset="0"/>
              </a:rPr>
              <a:t> – </a:t>
            </a:r>
            <a:r>
              <a:rPr lang="en-US" sz="280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>
                <a:latin typeface="Calibri" panose="020F0502020204030204" pitchFamily="34" charset="0"/>
              </a:rPr>
              <a:t> the 16-bit registers to 32 bits.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If the </a:t>
            </a:r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>
                <a:latin typeface="Calibri" panose="020F0502020204030204" pitchFamily="34" charset="0"/>
              </a:rPr>
              <a:t> 16 bits of every 32-bit register.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21" y="1115828"/>
            <a:ext cx="4367572" cy="5328920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709239" y="1743266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/>
              <a:t>x86 can </a:t>
            </a:r>
            <a:r>
              <a:rPr lang="fr-FR" sz="4200" err="1"/>
              <a:t>even</a:t>
            </a:r>
            <a:r>
              <a:rPr lang="fr-FR" sz="4200"/>
              <a:t> Support 8-bit </a:t>
            </a:r>
            <a:r>
              <a:rPr lang="fr-FR" sz="4200" err="1"/>
              <a:t>Registers</a:t>
            </a:r>
            <a:endParaRPr lang="fr-FR" sz="42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</a:rPr>
              <a:t>For the first four 16-bit 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lower 8 bits are represented by al, bl, cl, dl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err="1">
                <a:latin typeface="Calibri" panose="020F0502020204030204" pitchFamily="34" charset="0"/>
              </a:rPr>
              <a:t>bh</a:t>
            </a:r>
            <a:r>
              <a:rPr lang="en-US" sz="2800">
                <a:latin typeface="Calibri" panose="020F0502020204030204" pitchFamily="34" charset="0"/>
              </a:rPr>
              <a:t>, </a:t>
            </a:r>
            <a:r>
              <a:rPr lang="en-US" sz="2800" err="1">
                <a:latin typeface="Calibri" panose="020F0502020204030204" pitchFamily="34" charset="0"/>
              </a:rPr>
              <a:t>ch</a:t>
            </a:r>
            <a:r>
              <a:rPr lang="en-US" sz="2800">
                <a:latin typeface="Calibri" panose="020F0502020204030204" pitchFamily="34" charset="0"/>
              </a:rPr>
              <a:t>, 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x86 Flags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Similar to the classical </a:t>
            </a:r>
            <a:r>
              <a:rPr lang="en-US" sz="240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>
                <a:latin typeface="Calibri" panose="020F0502020204030204" pitchFamily="34" charset="0"/>
              </a:rPr>
              <a:t> registers in RISC ISAs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It has 16-bit, 32-bit, and 64-bit </a:t>
            </a:r>
            <a:r>
              <a:rPr lang="en-US" sz="240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The PC is known as the IP (instruction pointer)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37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/>
              <a:t>The same </a:t>
            </a:r>
            <a:r>
              <a:rPr lang="en-US">
                <a:solidFill>
                  <a:srgbClr val="FF0000"/>
                </a:solidFill>
              </a:rPr>
              <a:t>code</a:t>
            </a:r>
            <a:r>
              <a:rPr lang="en-US"/>
              <a:t> can be written in two different formats: Intel and AT&amp;T</a:t>
            </a:r>
          </a:p>
          <a:p>
            <a:r>
              <a:rPr lang="en-US"/>
              <a:t>The Linux kernel and the </a:t>
            </a:r>
            <a:r>
              <a:rPr lang="en-US">
                <a:solidFill>
                  <a:srgbClr val="C00000"/>
                </a:solidFill>
              </a:rPr>
              <a:t>toolchain</a:t>
            </a: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uses</a:t>
            </a:r>
            <a:r>
              <a:rPr lang="en-US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add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Intel</a:t>
            </a:r>
            <a:r>
              <a:rPr lang="en-US" sz="200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AT&amp;T</a:t>
            </a:r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/>
              <a:t>eax</a:t>
            </a:r>
            <a:r>
              <a:rPr lang="en-US" sz="2000"/>
              <a:t> = </a:t>
            </a:r>
            <a:r>
              <a:rPr lang="en-US" sz="2000" err="1"/>
              <a:t>eax</a:t>
            </a:r>
            <a:r>
              <a:rPr lang="en-US" sz="2000"/>
              <a:t> + </a:t>
            </a:r>
            <a:r>
              <a:rPr lang="en-US" sz="2000" err="1"/>
              <a:t>ebx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addl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r>
              <a:rPr lang="en-US" sz="2000">
                <a:latin typeface="Comic Sans MS" panose="030F0702030302020204" pitchFamily="66" charset="0"/>
              </a:rPr>
              <a:t>,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mov [esp+4],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movl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4(%</a:t>
            </a:r>
            <a:r>
              <a:rPr lang="en-US" sz="2000" err="1">
                <a:latin typeface="Comic Sans MS" panose="030F0702030302020204" pitchFamily="66" charset="0"/>
              </a:rPr>
              <a:t>esp</a:t>
            </a:r>
            <a:r>
              <a:rPr lang="en-US" sz="200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Floating</a:t>
            </a:r>
            <a:r>
              <a:rPr lang="fr-FR">
                <a:solidFill>
                  <a:schemeClr val="tx1"/>
                </a:solidFill>
              </a:rPr>
              <a:t>-point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x86 has 8 (80-bit)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Memory </a:t>
            </a:r>
            <a:r>
              <a:rPr lang="fr-FR" err="1">
                <a:solidFill>
                  <a:schemeClr val="tx1"/>
                </a:solidFill>
              </a:rPr>
              <a:t>Addressing</a:t>
            </a:r>
            <a:r>
              <a:rPr lang="fr-FR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address = base + index*scale + </a:t>
            </a:r>
            <a:r>
              <a:rPr lang="en-US" sz="2000" err="1"/>
              <a:t>disp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04616" y="5383996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46824" y="5398136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744282" y="585980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edx</a:t>
            </a:r>
            <a:r>
              <a:rPr lang="en-IN" sz="2000"/>
              <a:t> = </a:t>
            </a:r>
            <a:r>
              <a:rPr lang="en-IN" sz="2000" err="1"/>
              <a:t>edx</a:t>
            </a:r>
            <a:r>
              <a:rPr lang="en-IN" sz="2000"/>
              <a:t> * </a:t>
            </a:r>
            <a:r>
              <a:rPr lang="en-IN" sz="2000" err="1"/>
              <a:t>eax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eax</a:t>
            </a:r>
            <a:r>
              <a:rPr lang="en-IN" sz="200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/>
              <a:t>Any large </a:t>
            </a:r>
            <a:r>
              <a:rPr lang="en-IN">
                <a:solidFill>
                  <a:srgbClr val="00B050"/>
                </a:solidFill>
              </a:rPr>
              <a:t>project</a:t>
            </a:r>
            <a:r>
              <a:rPr lang="en-IN"/>
              <a:t> comprises 100s of C/C++ files. </a:t>
            </a:r>
          </a:p>
          <a:p>
            <a:r>
              <a:rPr lang="en-IN"/>
              <a:t>How do we create a single </a:t>
            </a:r>
            <a:r>
              <a:rPr lang="en-IN">
                <a:solidFill>
                  <a:srgbClr val="0070C0"/>
                </a:solidFill>
              </a:rPr>
              <a:t>executable</a:t>
            </a:r>
            <a:r>
              <a:rPr lang="en-IN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x.c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z.c</a:t>
            </a:r>
            <a:endParaRPr lang="en-IN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x.o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y.o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z.o</a:t>
            </a:r>
            <a:endParaRPr lang="en-IN" sz="20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x.c</a:t>
            </a:r>
            <a:endParaRPr lang="en-IN" sz="20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/>
          </a:p>
          <a:p>
            <a:pPr algn="l"/>
            <a:r>
              <a:rPr lang="en-IN" sz="2000"/>
              <a:t>The final executable</a:t>
            </a:r>
            <a:br>
              <a:rPr lang="en-IN" sz="2000"/>
            </a:br>
            <a:r>
              <a:rPr lang="en-IN" sz="200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Linking</a:t>
            </a:r>
          </a:p>
          <a:p>
            <a:pPr algn="ctr"/>
            <a:r>
              <a:rPr lang="en-IN" sz="2000"/>
              <a:t>Command: </a:t>
            </a:r>
            <a:r>
              <a:rPr lang="en-IN" sz="2000" err="1"/>
              <a:t>ld</a:t>
            </a:r>
            <a:endParaRPr lang="en-IN" sz="200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041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 level: </a:t>
            </a:r>
            <a:r>
              <a:rPr lang="en-US" sz="2000" err="1"/>
              <a:t>i</a:t>
            </a:r>
            <a:r>
              <a:rPr lang="en-US" sz="200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2</a:t>
            </a:r>
            <a:r>
              <a:rPr lang="en-US" sz="2000" baseline="30000"/>
              <a:t>nd</a:t>
            </a:r>
            <a:r>
              <a:rPr lang="en-US" sz="2000"/>
              <a:t>  level: L2 cache (MBs)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3</a:t>
            </a:r>
            <a:r>
              <a:rPr lang="en-US" sz="2000" baseline="30000"/>
              <a:t>rd</a:t>
            </a:r>
            <a:r>
              <a:rPr lang="en-US" sz="2000"/>
              <a:t> 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C00000"/>
                </a:solidFill>
              </a:rPr>
              <a:t>Sections</a:t>
            </a:r>
            <a:r>
              <a:rPr lang="en-IN"/>
              <a:t> (</a:t>
            </a:r>
            <a:r>
              <a:rPr lang="en-IN" i="1" err="1"/>
              <a:t>objdump</a:t>
            </a:r>
            <a:r>
              <a:rPr lang="en-IN"/>
              <a:t> -x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.text (the machine instructions for the C code)</a:t>
            </a:r>
          </a:p>
          <a:p>
            <a:pPr lvl="1"/>
            <a:r>
              <a:rPr lang="en-IN"/>
              <a:t>.data (initialized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bss</a:t>
            </a:r>
            <a:r>
              <a:rPr lang="en-IN"/>
              <a:t> (uninitialized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rodata</a:t>
            </a:r>
            <a:r>
              <a:rPr lang="en-IN"/>
              <a:t> (read-only data)</a:t>
            </a:r>
          </a:p>
          <a:p>
            <a:pPr lvl="1"/>
            <a:r>
              <a:rPr lang="en-IN"/>
              <a:t>.comment</a:t>
            </a:r>
          </a:p>
          <a:p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symbol</a:t>
            </a:r>
            <a:r>
              <a:rPr lang="en-IN"/>
              <a:t> table 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syms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list of all the symbols that are used (both </a:t>
            </a:r>
            <a:r>
              <a:rPr lang="en-IN">
                <a:solidFill>
                  <a:srgbClr val="FF0000"/>
                </a:solidFill>
              </a:rPr>
              <a:t>defined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)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relocation</a:t>
            </a:r>
            <a:r>
              <a:rPr lang="en-IN"/>
              <a:t> table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reloc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symbols</a:t>
            </a:r>
            <a:r>
              <a:rPr lang="en-IN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88143"/>
            <a:ext cx="10515600" cy="1325563"/>
          </a:xfrm>
        </p:spPr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76963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939554" y="2935422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78669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241260" y="2935422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00558" y="35757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How will this </a:t>
            </a:r>
            <a:r>
              <a:rPr lang="en-IN" sz="2400">
                <a:solidFill>
                  <a:srgbClr val="C00000"/>
                </a:solidFill>
              </a:rPr>
              <a:t>happen</a:t>
            </a:r>
            <a:r>
              <a:rPr lang="en-IN" sz="240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Compilers</a:t>
            </a:r>
            <a:r>
              <a:rPr lang="en-IN" sz="240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When the compiler is trying to </a:t>
            </a:r>
            <a:r>
              <a:rPr lang="en-IN" sz="2400">
                <a:solidFill>
                  <a:srgbClr val="00B050"/>
                </a:solidFill>
              </a:rPr>
              <a:t>convert</a:t>
            </a:r>
            <a:r>
              <a:rPr lang="en-IN" sz="2400"/>
              <a:t> </a:t>
            </a:r>
            <a:r>
              <a:rPr lang="en-IN" sz="2400" err="1"/>
              <a:t>prog.c</a:t>
            </a:r>
            <a:r>
              <a:rPr lang="en-IN" sz="2400"/>
              <a:t> to </a:t>
            </a:r>
            <a:r>
              <a:rPr lang="en-IN" sz="2400" err="1"/>
              <a:t>prog.o</a:t>
            </a:r>
            <a:r>
              <a:rPr lang="en-IN" sz="2400"/>
              <a:t>, it needs some </a:t>
            </a:r>
            <a:br>
              <a:rPr lang="en-IN" sz="2400"/>
            </a:br>
            <a:r>
              <a:rPr lang="en-IN" sz="240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9" y="52903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1949528" y="59696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2993147" y="53481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446943" y="6000432"/>
            <a:ext cx="730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type of the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endParaRPr lang="e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4581" y="649351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Where does </a:t>
            </a:r>
            <a:r>
              <a:rPr lang="en-IN" sz="2400" err="1"/>
              <a:t>prog.c</a:t>
            </a:r>
            <a:r>
              <a:rPr lang="en-IN" sz="2400"/>
              <a:t> get the </a:t>
            </a:r>
            <a:r>
              <a:rPr lang="en-IN" sz="2400">
                <a:solidFill>
                  <a:srgbClr val="00B050"/>
                </a:solidFill>
              </a:rPr>
              <a:t>signature</a:t>
            </a:r>
            <a:r>
              <a:rPr lang="en-IN" sz="2400"/>
              <a:t> of the </a:t>
            </a:r>
            <a:r>
              <a:rPr lang="en-IN" sz="2400">
                <a:solidFill>
                  <a:srgbClr val="C00000"/>
                </a:solidFill>
              </a:rPr>
              <a:t>factorial</a:t>
            </a:r>
            <a:r>
              <a:rPr lang="en-IN" sz="240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it in </a:t>
            </a:r>
            <a:r>
              <a:rPr lang="en-IN" sz="2400" err="1"/>
              <a:t>prog.c</a:t>
            </a:r>
            <a:r>
              <a:rPr lang="en-IN" sz="2400"/>
              <a:t> before the </a:t>
            </a:r>
            <a:r>
              <a:rPr lang="en-IN" sz="2400">
                <a:solidFill>
                  <a:srgbClr val="002060"/>
                </a:solidFill>
              </a:rPr>
              <a:t>function</a:t>
            </a:r>
            <a:r>
              <a:rPr lang="en-IN" sz="2400"/>
              <a:t> is used.</a:t>
            </a:r>
          </a:p>
          <a:p>
            <a:pPr algn="l"/>
            <a:r>
              <a:rPr lang="en-IN" sz="2400" i="1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>
                <a:solidFill>
                  <a:srgbClr val="002060"/>
                </a:solidFill>
              </a:rPr>
            </a:br>
            <a:r>
              <a:rPr lang="en-IN" sz="240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the signature in a header file: </a:t>
            </a:r>
            <a:r>
              <a:rPr lang="en-IN" sz="2400" i="1" err="1"/>
              <a:t>factorial.h</a:t>
            </a:r>
            <a:endParaRPr lang="en-IN" sz="2400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Just include </a:t>
            </a:r>
            <a:r>
              <a:rPr lang="en-IN" sz="2400" err="1"/>
              <a:t>factorial.h</a:t>
            </a:r>
            <a:r>
              <a:rPr lang="en-IN" sz="2400"/>
              <a:t> to get the </a:t>
            </a:r>
            <a:r>
              <a:rPr lang="en-IN" sz="2400">
                <a:solidFill>
                  <a:srgbClr val="C00000"/>
                </a:solidFill>
              </a:rPr>
              <a:t>signature</a:t>
            </a:r>
            <a:r>
              <a:rPr lang="en-IN" sz="2400"/>
              <a:t>: #include &lt;</a:t>
            </a:r>
            <a:r>
              <a:rPr lang="en-IN" sz="2400" err="1"/>
              <a:t>factorial.h</a:t>
            </a:r>
            <a:r>
              <a:rPr lang="en-IN" sz="240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pre-processor simply </a:t>
            </a:r>
            <a:r>
              <a:rPr lang="en-IN" sz="2400">
                <a:solidFill>
                  <a:srgbClr val="7030A0"/>
                </a:solidFill>
              </a:rPr>
              <a:t>copy-pastes</a:t>
            </a:r>
            <a:r>
              <a:rPr lang="en-IN" sz="2400"/>
              <a:t> the contents of the </a:t>
            </a:r>
            <a:r>
              <a:rPr lang="en-IN" sz="2400">
                <a:solidFill>
                  <a:srgbClr val="C00000"/>
                </a:solidFill>
              </a:rPr>
              <a:t>header</a:t>
            </a:r>
            <a:r>
              <a:rPr lang="en-IN" sz="2400"/>
              <a:t> file to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7030A0"/>
                </a:solidFill>
              </a:rPr>
              <a:t>relevant</a:t>
            </a:r>
            <a:r>
              <a:rPr lang="en-IN" sz="240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Great idea for quickly </a:t>
            </a:r>
            <a:r>
              <a:rPr lang="en-IN" sz="2400">
                <a:solidFill>
                  <a:srgbClr val="00B050"/>
                </a:solidFill>
              </a:rPr>
              <a:t>exporting</a:t>
            </a:r>
            <a:r>
              <a:rPr lang="en-IN" sz="2400"/>
              <a:t> </a:t>
            </a:r>
            <a:r>
              <a:rPr lang="en-IN" sz="2400">
                <a:solidFill>
                  <a:srgbClr val="002060"/>
                </a:solidFill>
              </a:rPr>
              <a:t>signatures</a:t>
            </a:r>
            <a:r>
              <a:rPr lang="en-IN" sz="2400"/>
              <a:t> to any C file that is</a:t>
            </a:r>
            <a:br>
              <a:rPr lang="en-IN" sz="2400"/>
            </a:br>
            <a:r>
              <a:rPr lang="en-IN" sz="2400"/>
              <a:t>interesting in using functions defined in </a:t>
            </a:r>
            <a:r>
              <a:rPr lang="en-IN" sz="2400">
                <a:solidFill>
                  <a:srgbClr val="7030A0"/>
                </a:solidFill>
              </a:rPr>
              <a:t>another</a:t>
            </a:r>
            <a:r>
              <a:rPr lang="en-IN" sz="240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814476" y="6492875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/>
              <a:t>What is the </a:t>
            </a:r>
            <a:r>
              <a:rPr lang="en-IN">
                <a:solidFill>
                  <a:srgbClr val="7030A0"/>
                </a:solidFill>
              </a:rPr>
              <a:t>address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factorial</a:t>
            </a:r>
            <a:r>
              <a:rPr lang="en-IN"/>
              <a:t> function in </a:t>
            </a:r>
            <a:r>
              <a:rPr lang="en-IN" err="1"/>
              <a:t>prog.o</a:t>
            </a:r>
            <a:r>
              <a:rPr lang="en-IN"/>
              <a:t>? </a:t>
            </a:r>
          </a:p>
          <a:p>
            <a:pPr lvl="1"/>
            <a:r>
              <a:rPr lang="en-IN"/>
              <a:t>It is </a:t>
            </a:r>
            <a:r>
              <a:rPr lang="en-IN">
                <a:solidFill>
                  <a:srgbClr val="FF0000"/>
                </a:solidFill>
              </a:rPr>
              <a:t>unresolved</a:t>
            </a:r>
            <a:r>
              <a:rPr lang="en-IN"/>
              <a:t>.</a:t>
            </a:r>
          </a:p>
          <a:p>
            <a:pPr lvl="1"/>
            <a:r>
              <a:rPr lang="en-IN"/>
              <a:t>There is an entry in the </a:t>
            </a:r>
            <a:r>
              <a:rPr lang="en-IN">
                <a:solidFill>
                  <a:srgbClr val="FF0000"/>
                </a:solidFill>
              </a:rPr>
              <a:t>relocation table </a:t>
            </a:r>
            <a:r>
              <a:rPr lang="en-IN"/>
              <a:t>(in the .o file) that says that the symbol “factorial” is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.</a:t>
            </a:r>
          </a:p>
          <a:p>
            <a:r>
              <a:rPr lang="en-IN"/>
              <a:t>At link time, the symbol is </a:t>
            </a:r>
            <a:r>
              <a:rPr lang="en-IN">
                <a:solidFill>
                  <a:srgbClr val="002060"/>
                </a:solidFill>
              </a:rPr>
              <a:t>substituted</a:t>
            </a:r>
            <a:r>
              <a:rPr lang="en-IN"/>
              <a:t> with its real address</a:t>
            </a:r>
          </a:p>
          <a:p>
            <a:pPr lvl="1"/>
            <a:r>
              <a:rPr lang="en-IN"/>
              <a:t>The </a:t>
            </a:r>
            <a:r>
              <a:rPr lang="en-IN" i="1"/>
              <a:t>call</a:t>
            </a:r>
            <a:r>
              <a:rPr lang="en-IN"/>
              <a:t> instruction that calls </a:t>
            </a:r>
            <a:r>
              <a:rPr lang="en-IN" i="1">
                <a:solidFill>
                  <a:srgbClr val="00B050"/>
                </a:solidFill>
              </a:rPr>
              <a:t>factorial</a:t>
            </a:r>
            <a:r>
              <a:rPr lang="en-IN"/>
              <a:t> finally points to the correct address – </a:t>
            </a:r>
            <a:r>
              <a:rPr lang="en-IN">
                <a:solidFill>
                  <a:srgbClr val="C00000"/>
                </a:solidFill>
              </a:rPr>
              <a:t>address</a:t>
            </a:r>
            <a:r>
              <a:rPr lang="en-IN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Uses the factorial function defined in </a:t>
            </a:r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/>
              <a:t>Along with </a:t>
            </a:r>
            <a:r>
              <a:rPr lang="en-IN">
                <a:solidFill>
                  <a:srgbClr val="00B050"/>
                </a:solidFill>
              </a:rPr>
              <a:t>functions</a:t>
            </a:r>
            <a:r>
              <a:rPr lang="en-IN"/>
              <a:t> defined in other C files, a typical </a:t>
            </a:r>
            <a:r>
              <a:rPr lang="en-IN">
                <a:solidFill>
                  <a:srgbClr val="FF0000"/>
                </a:solidFill>
              </a:rPr>
              <a:t>executable</a:t>
            </a:r>
            <a:r>
              <a:rPr lang="en-IN"/>
              <a:t> calls a lot of functions that are defined in the standard C libraries (essentially large .o files). Examples: </a:t>
            </a:r>
            <a:r>
              <a:rPr lang="en-IN" i="1" err="1"/>
              <a:t>printf</a:t>
            </a:r>
            <a:r>
              <a:rPr lang="en-IN"/>
              <a:t>, </a:t>
            </a:r>
            <a:r>
              <a:rPr lang="en-IN" i="1" err="1"/>
              <a:t>scanf</a:t>
            </a:r>
            <a:r>
              <a:rPr lang="en-IN"/>
              <a:t>, </a:t>
            </a:r>
            <a:r>
              <a:rPr lang="en-IN" i="1"/>
              <a:t>time</a:t>
            </a:r>
            <a:r>
              <a:rPr lang="en-IN"/>
              <a:t>, etc.</a:t>
            </a:r>
          </a:p>
          <a:p>
            <a:r>
              <a:rPr lang="en-IN"/>
              <a:t>Do we </a:t>
            </a:r>
            <a:r>
              <a:rPr lang="en-IN">
                <a:solidFill>
                  <a:srgbClr val="7030A0"/>
                </a:solidFill>
              </a:rPr>
              <a:t>bundle</a:t>
            </a:r>
            <a:r>
              <a:rPr lang="en-IN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–static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892K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test.c</a:t>
            </a:r>
            <a:endParaRPr lang="en-IN" sz="200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size of the binary is quite large because the code of the entire library is included in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Add the code to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is </a:t>
            </a:r>
            <a:r>
              <a:rPr lang="en-IN" err="1"/>
              <a:t>a.out</a:t>
            </a:r>
            <a:r>
              <a:rPr lang="en-IN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12K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r>
              <a:rPr lang="en-IN" sz="200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/>
              <a:t>This means that we </a:t>
            </a:r>
            <a:r>
              <a:rPr lang="en-IN" sz="2400">
                <a:solidFill>
                  <a:srgbClr val="7030A0"/>
                </a:solidFill>
              </a:rPr>
              <a:t>load</a:t>
            </a:r>
            <a:r>
              <a:rPr lang="en-IN" sz="2400"/>
              <a:t> functions “on demand” and the size of the </a:t>
            </a:r>
            <a:r>
              <a:rPr lang="en-IN" sz="2400">
                <a:solidFill>
                  <a:srgbClr val="C00000"/>
                </a:solidFill>
              </a:rPr>
              <a:t>binary</a:t>
            </a:r>
            <a:r>
              <a:rPr lang="en-IN" sz="2400"/>
              <a:t> remains small</a:t>
            </a:r>
          </a:p>
          <a:p>
            <a:r>
              <a:rPr lang="en-IN" sz="2400"/>
              <a:t>When we study virtual memory, we shall </a:t>
            </a:r>
            <a:r>
              <a:rPr lang="en-IN" sz="2400">
                <a:solidFill>
                  <a:srgbClr val="C00000"/>
                </a:solidFill>
              </a:rPr>
              <a:t>realize</a:t>
            </a:r>
            <a:r>
              <a:rPr lang="en-IN" sz="2400"/>
              <a:t> that copying the full code of the function is not </a:t>
            </a:r>
            <a:r>
              <a:rPr lang="en-IN" sz="2400">
                <a:solidFill>
                  <a:srgbClr val="FF0000"/>
                </a:solidFill>
              </a:rPr>
              <a:t>necessary</a:t>
            </a:r>
            <a:r>
              <a:rPr lang="en-IN" sz="2400"/>
              <a:t>. A simple </a:t>
            </a:r>
            <a:r>
              <a:rPr lang="en-IN" sz="2400">
                <a:solidFill>
                  <a:srgbClr val="0070C0"/>
                </a:solidFill>
              </a:rPr>
              <a:t>mapping</a:t>
            </a:r>
            <a:r>
              <a:rPr lang="en-IN" sz="2400"/>
              <a:t> can achieve the same. This means that only a </a:t>
            </a:r>
            <a:r>
              <a:rPr lang="en-IN" sz="2400">
                <a:solidFill>
                  <a:srgbClr val="7030A0"/>
                </a:solidFill>
              </a:rPr>
              <a:t>single copy</a:t>
            </a:r>
            <a:r>
              <a:rPr lang="en-IN" sz="2400"/>
              <a:t> of </a:t>
            </a:r>
            <a:r>
              <a:rPr lang="en-IN" sz="2400" i="1" err="1"/>
              <a:t>printf</a:t>
            </a:r>
            <a:r>
              <a:rPr lang="en-IN" sz="2400" i="1"/>
              <a:t> </a:t>
            </a:r>
            <a:r>
              <a:rPr lang="en-IN" sz="240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printf</a:t>
            </a:r>
            <a:endParaRPr lang="en-IN" sz="2000" i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>
                <a:latin typeface="Lucida Console"/>
              </a:rPr>
              <a:t>    </a:t>
            </a:r>
            <a:r>
              <a:rPr lang="nn-NO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err="1">
                <a:latin typeface="Lucida Console"/>
              </a:rPr>
              <a:t>prod</a:t>
            </a:r>
            <a:r>
              <a:rPr lang="nn-NO">
                <a:latin typeface="Lucida Console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>
                <a:latin typeface="Lucida Console"/>
              </a:rPr>
              <a:t>   </a:t>
            </a:r>
            <a:r>
              <a:rPr lang="pt-BR" sz="1800">
                <a:latin typeface="Lucida Console"/>
              </a:rPr>
              <a:t> </a:t>
            </a:r>
            <a:r>
              <a:rPr lang="pt-BR" sz="1800" err="1">
                <a:latin typeface="Lucida Console"/>
              </a:rPr>
              <a:t>printf</a:t>
            </a:r>
            <a:r>
              <a:rPr lang="pt-BR" sz="1800">
                <a:latin typeface="Lucida Console"/>
              </a:rPr>
              <a:t>(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latin typeface="Lucida Console"/>
              </a:rPr>
              <a:t>,</a:t>
            </a:r>
            <a:r>
              <a:rPr lang="pt-BR" sz="1800" err="1">
                <a:latin typeface="Lucida Console"/>
              </a:rPr>
              <a:t>factorial</a:t>
            </a:r>
            <a:r>
              <a:rPr lang="pt-BR" sz="1800">
                <a:latin typeface="Lucida Console"/>
              </a:rPr>
              <a:t>(</a:t>
            </a:r>
            <a:r>
              <a:rPr lang="pt-BR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>
                <a:latin typeface="Lucida Console"/>
              </a:rPr>
              <a:t>));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factorial.c</a:t>
            </a:r>
            <a:r>
              <a:rPr lang="en-IN" sz="2000"/>
              <a:t> </a:t>
            </a:r>
            <a:r>
              <a:rPr lang="en-IN" sz="2000" err="1"/>
              <a:t>prog.c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prog.c</a:t>
            </a:r>
            <a:r>
              <a:rPr lang="en-IN" sz="2000"/>
              <a:t> –o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 a large project we maintain a list of compiled .o files and compile as few files as possible when there is a new change. A </a:t>
            </a:r>
            <a:r>
              <a:rPr lang="en-IN" sz="2000" err="1"/>
              <a:t>Makefile</a:t>
            </a:r>
            <a:r>
              <a:rPr lang="en-IN" sz="2000"/>
              <a:t> and the </a:t>
            </a:r>
            <a:r>
              <a:rPr lang="en-IN" sz="2000" i="1"/>
              <a:t>make</a:t>
            </a:r>
            <a:r>
              <a:rPr lang="en-IN" sz="2000"/>
              <a:t> command automate this process. All that the programmer needs to type is </a:t>
            </a:r>
            <a:r>
              <a:rPr lang="en-IN" sz="2000" i="1"/>
              <a:t>make. </a:t>
            </a:r>
            <a:r>
              <a:rPr lang="en-IN" sz="2000"/>
              <a:t>The rules are in the </a:t>
            </a:r>
            <a:r>
              <a:rPr lang="en-IN" sz="2000" err="1"/>
              <a:t>Makefile</a:t>
            </a:r>
            <a:r>
              <a:rPr lang="en-IN" sz="2000"/>
              <a:t>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ar –</a:t>
            </a:r>
            <a:r>
              <a:rPr lang="en-IN" sz="2000" err="1"/>
              <a:t>crs</a:t>
            </a:r>
            <a:r>
              <a:rPr lang="en-IN" sz="2000"/>
              <a:t> </a:t>
            </a:r>
            <a:r>
              <a:rPr lang="en-IN" sz="2000" err="1"/>
              <a:t>factorial.a</a:t>
            </a:r>
            <a:r>
              <a:rPr lang="en-IN" sz="2000"/>
              <a:t>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prog.o</a:t>
            </a:r>
            <a:r>
              <a:rPr lang="en-IN" sz="2000"/>
              <a:t> </a:t>
            </a:r>
            <a:r>
              <a:rPr lang="en-IN" sz="2000" err="1"/>
              <a:t>factorial.a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factorial.a</a:t>
            </a:r>
            <a:r>
              <a:rPr lang="en-IN" sz="200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ar</a:t>
            </a:r>
            <a:r>
              <a:rPr lang="en-IN" sz="200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–</a:t>
            </a:r>
            <a:r>
              <a:rPr lang="en-IN" sz="2000" err="1"/>
              <a:t>fpic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factorial.c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–shared –o libfactorial.so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–L. </a:t>
            </a:r>
            <a:r>
              <a:rPr lang="en-IN" sz="2000" err="1"/>
              <a:t>prog.c</a:t>
            </a:r>
            <a:r>
              <a:rPr lang="en-IN" sz="2000"/>
              <a:t> -</a:t>
            </a:r>
            <a:r>
              <a:rPr lang="en-IN" sz="2000" err="1"/>
              <a:t>lfactorial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export LD_LIBRARY_PATH=`</a:t>
            </a:r>
            <a:r>
              <a:rPr lang="en-IN" sz="2000" err="1"/>
              <a:t>pwd</a:t>
            </a:r>
            <a:r>
              <a:rPr lang="en-IN" sz="200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Every core has a set of </a:t>
            </a:r>
            <a:r>
              <a:rPr lang="en-US" sz="2400" dirty="0">
                <a:solidFill>
                  <a:srgbClr val="FF0000"/>
                </a:solidFill>
              </a:rPr>
              <a:t>registers</a:t>
            </a:r>
            <a:r>
              <a:rPr lang="en-US" sz="2400" dirty="0"/>
              <a:t> – named storage locations</a:t>
            </a:r>
          </a:p>
          <a:p>
            <a:r>
              <a:rPr lang="en-US" sz="2400" dirty="0"/>
              <a:t>They number from 8-32. They can be accessed very </a:t>
            </a:r>
            <a:r>
              <a:rPr lang="en-US" sz="2400" dirty="0">
                <a:solidFill>
                  <a:srgbClr val="002060"/>
                </a:solidFill>
              </a:rPr>
              <a:t>quickly</a:t>
            </a:r>
            <a:r>
              <a:rPr lang="en-US" sz="2400" dirty="0"/>
              <a:t> (fraction of a clock cycle).</a:t>
            </a:r>
          </a:p>
          <a:p>
            <a:r>
              <a:rPr lang="en-US" sz="2400" dirty="0"/>
              <a:t>Most of the CPU’s operations are performed usually on </a:t>
            </a:r>
            <a:r>
              <a:rPr lang="en-US" sz="2400" dirty="0">
                <a:solidFill>
                  <a:srgbClr val="C00000"/>
                </a:solidFill>
              </a:rPr>
              <a:t>registers</a:t>
            </a:r>
            <a:r>
              <a:rPr lang="en-US" sz="2400" dirty="0"/>
              <a:t>.</a:t>
            </a:r>
          </a:p>
          <a:p>
            <a:r>
              <a:rPr lang="en-US" sz="2400" dirty="0"/>
              <a:t>RISC machines first </a:t>
            </a:r>
            <a:r>
              <a:rPr lang="en-US" sz="2400" dirty="0">
                <a:solidFill>
                  <a:srgbClr val="7030A0"/>
                </a:solidFill>
              </a:rPr>
              <a:t>load</a:t>
            </a:r>
            <a:r>
              <a:rPr lang="en-US" sz="2400" dirty="0"/>
              <a:t> memory values into registers and then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 dirty="0"/>
              <a:t> operations on them</a:t>
            </a:r>
          </a:p>
          <a:p>
            <a:r>
              <a:rPr lang="en-US" sz="2400" dirty="0"/>
              <a:t>CISC machines can have one </a:t>
            </a:r>
            <a:r>
              <a:rPr lang="en-US" sz="2400" dirty="0">
                <a:solidFill>
                  <a:srgbClr val="00B050"/>
                </a:solidFill>
              </a:rPr>
              <a:t>source</a:t>
            </a:r>
            <a:r>
              <a:rPr lang="en-US" sz="2400" dirty="0"/>
              <a:t> operand from memory (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register usage)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err="1"/>
              <a:t>ldd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err="1">
                <a:sym typeface="Wingdings" panose="05000000000000000000" pitchFamily="2" charset="2"/>
              </a:rPr>
              <a:t>objdump</a:t>
            </a:r>
            <a:r>
              <a:rPr lang="en-IN">
                <a:sym typeface="Wingdings" panose="05000000000000000000" pitchFamily="2" charset="2"/>
              </a:rPr>
              <a:t>  See all the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>
                <a:sym typeface="Wingdings" panose="05000000000000000000" pitchFamily="2" charset="2"/>
              </a:rPr>
              <a:t> of an object (.o) file</a:t>
            </a:r>
            <a:br>
              <a:rPr lang="en-IN">
                <a:sym typeface="Wingdings" panose="05000000000000000000" pitchFamily="2" charset="2"/>
              </a:rPr>
            </a:br>
            <a:r>
              <a:rPr lang="en-IN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err="1">
                <a:sym typeface="Wingdings" panose="05000000000000000000" pitchFamily="2" charset="2"/>
              </a:rPr>
              <a:t>readelf</a:t>
            </a:r>
            <a:r>
              <a:rPr lang="en-IN">
                <a:sym typeface="Wingdings" panose="05000000000000000000" pitchFamily="2" charset="2"/>
              </a:rPr>
              <a:t>  More </a:t>
            </a:r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>
                <a:sym typeface="Wingdings" panose="05000000000000000000" pitchFamily="2" charset="2"/>
              </a:rPr>
              <a:t> than </a:t>
            </a:r>
            <a:r>
              <a:rPr lang="en-IN" err="1">
                <a:sym typeface="Wingdings" panose="05000000000000000000" pitchFamily="2" charset="2"/>
              </a:rPr>
              <a:t>objdump</a:t>
            </a:r>
            <a:endParaRPr lang="en-IN">
              <a:sym typeface="Wingdings" panose="05000000000000000000" pitchFamily="2" charset="2"/>
            </a:endParaRPr>
          </a:p>
          <a:p>
            <a:r>
              <a:rPr lang="en-IN" i="1">
                <a:sym typeface="Wingdings" panose="05000000000000000000" pitchFamily="2" charset="2"/>
              </a:rPr>
              <a:t>nm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List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>
                <a:sym typeface="Wingdings" panose="05000000000000000000" pitchFamily="2" charset="2"/>
              </a:rPr>
              <a:t>strip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Discard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err="1">
                <a:cs typeface="Calibri" panose="020F0502020204030204"/>
              </a:rPr>
              <a:t>ranlib</a:t>
            </a:r>
            <a:r>
              <a:rPr lang="en-IN" i="1">
                <a:cs typeface="Calibri" panose="020F0502020204030204"/>
              </a:rPr>
              <a:t> &lt;archive&gt; </a:t>
            </a:r>
            <a:r>
              <a:rPr lang="en-IN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Compatibility, Overlap and Size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939658" y="2668358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572515" y="2668358"/>
            <a:ext cx="7712128" cy="601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large array of bytes. Any location can be accessed.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166257" y="3444561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171229" y="3444561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181173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176201" y="344456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186145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191117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201061" y="3442285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196089" y="344342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21" y="4685337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471057" y="4755696"/>
            <a:ext cx="9237895" cy="127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a 64-bit addressing system, the user assumes that all the locations from 0 to 2</a:t>
            </a:r>
            <a:r>
              <a:rPr lang="en-US" baseline="30000" dirty="0"/>
              <a:t>64</a:t>
            </a:r>
            <a:r>
              <a:rPr lang="en-US" dirty="0"/>
              <a:t> – 1 can be accessed. The physical memory may be 1 GB (30 bits).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7191117" y="5615339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Compatibility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722" y="6512433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9C54-404A-8DEE-3A8C-EB4EF428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70" y="36538"/>
            <a:ext cx="10515600" cy="1325563"/>
          </a:xfrm>
        </p:spPr>
        <p:txBody>
          <a:bodyPr/>
          <a:lstStyle/>
          <a:p>
            <a:r>
              <a:rPr lang="en-IN" dirty="0"/>
              <a:t>Overlap and Size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B2F51-E3A2-EA77-427D-7D619E1F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30B7-5CFD-8068-07A0-CF0C49A6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A9CD63A-51A6-532E-0F13-E9011F361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5" y="1616797"/>
            <a:ext cx="812073" cy="81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71EE2-264D-7E91-1CBD-BB2AF77B609C}"/>
              </a:ext>
            </a:extLst>
          </p:cNvPr>
          <p:cNvSpPr txBox="1"/>
          <p:nvPr/>
        </p:nvSpPr>
        <p:spPr>
          <a:xfrm>
            <a:off x="2059709" y="1690688"/>
            <a:ext cx="770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Can one process access the data written by another process?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A6977F-B108-6BA6-9EDC-7499CC388225}"/>
              </a:ext>
            </a:extLst>
          </p:cNvPr>
          <p:cNvSpPr/>
          <p:nvPr/>
        </p:nvSpPr>
        <p:spPr>
          <a:xfrm>
            <a:off x="2817091" y="2527228"/>
            <a:ext cx="3168073" cy="99752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DDEF7E-6A07-EA3D-2420-C8770D2877EE}"/>
              </a:ext>
            </a:extLst>
          </p:cNvPr>
          <p:cNvSpPr/>
          <p:nvPr/>
        </p:nvSpPr>
        <p:spPr>
          <a:xfrm>
            <a:off x="4761346" y="2486167"/>
            <a:ext cx="3168073" cy="997527"/>
          </a:xfrm>
          <a:prstGeom prst="ellipse">
            <a:avLst/>
          </a:prstGeom>
          <a:solidFill>
            <a:srgbClr val="9DC3E6">
              <a:alpha val="50196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CA2BD-9092-6087-7EE5-26BB1B3A1926}"/>
              </a:ext>
            </a:extLst>
          </p:cNvPr>
          <p:cNvSpPr txBox="1"/>
          <p:nvPr/>
        </p:nvSpPr>
        <p:spPr>
          <a:xfrm>
            <a:off x="3842327" y="3668797"/>
            <a:ext cx="301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Overlapping</a:t>
            </a:r>
            <a:r>
              <a:rPr lang="en-IN" sz="2400" dirty="0"/>
              <a:t> addresses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05C4A45-68E3-6AF9-2B8D-2F2238D67C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5" y="4429130"/>
            <a:ext cx="812073" cy="812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9BBF22-694E-C141-C61E-B30B1E8932CC}"/>
              </a:ext>
            </a:extLst>
          </p:cNvPr>
          <p:cNvSpPr txBox="1"/>
          <p:nvPr/>
        </p:nvSpPr>
        <p:spPr>
          <a:xfrm>
            <a:off x="1953491" y="4569121"/>
            <a:ext cx="8905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If a program requires 2 GB of memory but the system has only 1 GB of</a:t>
            </a:r>
            <a:br>
              <a:rPr lang="en-IN" sz="2400" dirty="0"/>
            </a:br>
            <a:r>
              <a:rPr lang="en-IN" sz="2400" dirty="0"/>
              <a:t>memory, do we always need to terminate the program?</a:t>
            </a:r>
          </a:p>
        </p:txBody>
      </p:sp>
      <p:pic>
        <p:nvPicPr>
          <p:cNvPr id="14" name="Picture 13" descr="A yellow face with a finger pointing to it&#10;&#10;Description automatically generated">
            <a:extLst>
              <a:ext uri="{FF2B5EF4-FFF2-40B4-BE49-F238E27FC236}">
                <a16:creationId xmlns:a16="http://schemas.microsoft.com/office/drawing/2014/main" id="{A45FE885-DAB7-2DDC-0A33-ECCEBD70D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81400" y="5480797"/>
            <a:ext cx="830997" cy="8309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864B4-C011-5B78-3F5E-46CAC131B24B}"/>
              </a:ext>
            </a:extLst>
          </p:cNvPr>
          <p:cNvSpPr txBox="1"/>
          <p:nvPr/>
        </p:nvSpPr>
        <p:spPr>
          <a:xfrm>
            <a:off x="3124200" y="5937997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43C46-61E5-6130-43F6-0CC9D8CFCA4D}"/>
              </a:ext>
            </a:extLst>
          </p:cNvPr>
          <p:cNvSpPr txBox="1"/>
          <p:nvPr/>
        </p:nvSpPr>
        <p:spPr>
          <a:xfrm>
            <a:off x="4620796" y="5542352"/>
            <a:ext cx="536140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Can’t we use the hard disk to temporarily expand </a:t>
            </a:r>
            <a:br>
              <a:rPr lang="en-IN" sz="2000" dirty="0"/>
            </a:br>
            <a:r>
              <a:rPr lang="en-IN" sz="2000" dirty="0"/>
              <a:t>the available memory?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94F66-DCFB-0B92-26B2-BF97EBA66CF9}"/>
              </a:ext>
            </a:extLst>
          </p:cNvPr>
          <p:cNvSpPr/>
          <p:nvPr/>
        </p:nvSpPr>
        <p:spPr>
          <a:xfrm>
            <a:off x="9704601" y="2595126"/>
            <a:ext cx="1794671" cy="60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Overlap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5BF398-B135-F16E-D241-60C24BFFDECB}"/>
              </a:ext>
            </a:extLst>
          </p:cNvPr>
          <p:cNvSpPr/>
          <p:nvPr/>
        </p:nvSpPr>
        <p:spPr>
          <a:xfrm>
            <a:off x="10239090" y="5506230"/>
            <a:ext cx="1794671" cy="60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Size Problem</a:t>
            </a:r>
          </a:p>
        </p:txBody>
      </p:sp>
    </p:spTree>
    <p:extLst>
      <p:ext uri="{BB962C8B-B14F-4D97-AF65-F5344CB8AC3E}">
        <p14:creationId xmlns:p14="http://schemas.microsoft.com/office/powerpoint/2010/main" val="2280484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04D-5FE1-D53C-095B-C0440D2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" y="0"/>
            <a:ext cx="10515600" cy="1325563"/>
          </a:xfrm>
        </p:spPr>
        <p:txBody>
          <a:bodyPr/>
          <a:lstStyle/>
          <a:p>
            <a:r>
              <a:rPr lang="en-IN" dirty="0"/>
              <a:t>Memory Map of 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26B64-77D4-09EB-C565-F634044E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F920E-3BAF-3AC4-1DE9-FBB25C20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7A8E87-AF66-D769-9BC2-C1E8F8B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899" y="1325563"/>
            <a:ext cx="8687715" cy="49082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490D86-5697-551A-A139-B8C18E973511}"/>
              </a:ext>
            </a:extLst>
          </p:cNvPr>
          <p:cNvSpPr/>
          <p:nvPr/>
        </p:nvSpPr>
        <p:spPr>
          <a:xfrm>
            <a:off x="8505940" y="1448072"/>
            <a:ext cx="3200400" cy="705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32-bit memory system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5216FA30-C680-35E7-13C0-6EB6E7D8EA47}"/>
              </a:ext>
            </a:extLst>
          </p:cNvPr>
          <p:cNvSpPr/>
          <p:nvPr/>
        </p:nvSpPr>
        <p:spPr>
          <a:xfrm>
            <a:off x="8153400" y="2651126"/>
            <a:ext cx="3788884" cy="1436132"/>
          </a:xfrm>
          <a:prstGeom prst="cloudCallout">
            <a:avLst>
              <a:gd name="adj1" fmla="val -72153"/>
              <a:gd name="adj2" fmla="val 807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processes access similar addresses</a:t>
            </a:r>
          </a:p>
        </p:txBody>
      </p:sp>
    </p:spTree>
    <p:extLst>
      <p:ext uri="{BB962C8B-B14F-4D97-AF65-F5344CB8AC3E}">
        <p14:creationId xmlns:p14="http://schemas.microsoft.com/office/powerpoint/2010/main" val="1495640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321-267C-FA64-D15B-E7E43A3A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Solve the Compatibility and Overlap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7FA24-FDFE-B71F-0775-331BBA9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50F86-DBA4-1819-7D7B-86FA0537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9710EE-3F72-0906-E912-18755B22BA94}"/>
              </a:ext>
            </a:extLst>
          </p:cNvPr>
          <p:cNvSpPr/>
          <p:nvPr/>
        </p:nvSpPr>
        <p:spPr>
          <a:xfrm>
            <a:off x="1948873" y="2484582"/>
            <a:ext cx="2798618" cy="76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01A4B-8924-EEB1-4DAC-8A2137AAAAE5}"/>
              </a:ext>
            </a:extLst>
          </p:cNvPr>
          <p:cNvSpPr txBox="1"/>
          <p:nvPr/>
        </p:nvSpPr>
        <p:spPr>
          <a:xfrm>
            <a:off x="1948873" y="217054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latin typeface="Comic Sans MS" panose="030F0702030302020204" pitchFamily="66" charset="0"/>
              </a:rPr>
              <a:t>Virtual address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6E055E-D132-7271-E8ED-C7213E34DD0E}"/>
              </a:ext>
            </a:extLst>
          </p:cNvPr>
          <p:cNvSpPr/>
          <p:nvPr/>
        </p:nvSpPr>
        <p:spPr>
          <a:xfrm>
            <a:off x="2096655" y="3225800"/>
            <a:ext cx="2039416" cy="999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Seen by the compiler, process and CPU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271FCE-2F32-D895-3091-F13EAC2EC2C1}"/>
              </a:ext>
            </a:extLst>
          </p:cNvPr>
          <p:cNvSpPr/>
          <p:nvPr/>
        </p:nvSpPr>
        <p:spPr>
          <a:xfrm>
            <a:off x="4747491" y="2069830"/>
            <a:ext cx="2039416" cy="15369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Mapping Table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AC76C3C-B5AB-D391-E890-72160FE53FD3}"/>
              </a:ext>
            </a:extLst>
          </p:cNvPr>
          <p:cNvSpPr/>
          <p:nvPr/>
        </p:nvSpPr>
        <p:spPr>
          <a:xfrm>
            <a:off x="6879271" y="2484582"/>
            <a:ext cx="3012874" cy="76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DE1DA-AE11-4B6E-63F8-D484074A6BEA}"/>
              </a:ext>
            </a:extLst>
          </p:cNvPr>
          <p:cNvSpPr txBox="1"/>
          <p:nvPr/>
        </p:nvSpPr>
        <p:spPr>
          <a:xfrm>
            <a:off x="6958201" y="2170546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latin typeface="Comic Sans MS" panose="030F0702030302020204" pitchFamily="66" charset="0"/>
              </a:rPr>
              <a:t>Physical address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4DFFE3-02EB-B00A-91DA-9E4669E90A3E}"/>
              </a:ext>
            </a:extLst>
          </p:cNvPr>
          <p:cNvSpPr/>
          <p:nvPr/>
        </p:nvSpPr>
        <p:spPr>
          <a:xfrm>
            <a:off x="7221016" y="3248892"/>
            <a:ext cx="2039416" cy="999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Seen by 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1136564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BA08-86CE-83B1-9E2E-E192027E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45" y="136525"/>
            <a:ext cx="10515600" cy="1325563"/>
          </a:xfrm>
        </p:spPr>
        <p:txBody>
          <a:bodyPr/>
          <a:lstStyle/>
          <a:p>
            <a:r>
              <a:rPr lang="en-IN" dirty="0"/>
              <a:t>Base and Limit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496E6-C80F-3E74-BDA4-DFBC9BB0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7C2D5-8679-643B-0C75-6DC4C651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DF42A8C-446A-4BDF-D4E2-24D13844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147" y="1577777"/>
            <a:ext cx="10223653" cy="221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D9195-34C4-266D-EC4C-E4A8556BA3D3}"/>
              </a:ext>
            </a:extLst>
          </p:cNvPr>
          <p:cNvSpPr txBox="1"/>
          <p:nvPr/>
        </p:nvSpPr>
        <p:spPr>
          <a:xfrm>
            <a:off x="1130147" y="4614312"/>
            <a:ext cx="10182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Each process is assigned a contiguous memory region between </a:t>
            </a:r>
            <a:r>
              <a:rPr lang="en-IN" sz="2400" dirty="0">
                <a:solidFill>
                  <a:srgbClr val="FF0000"/>
                </a:solidFill>
              </a:rPr>
              <a:t>base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70C0"/>
                </a:solidFill>
              </a:rPr>
              <a:t>limit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A new process needs to be allotted memory in the </a:t>
            </a:r>
            <a:r>
              <a:rPr lang="en-IN" sz="2400" dirty="0">
                <a:solidFill>
                  <a:srgbClr val="C00000"/>
                </a:solidFill>
              </a:rPr>
              <a:t>holes</a:t>
            </a:r>
            <a:r>
              <a:rPr lang="en-IN" sz="2400" dirty="0"/>
              <a:t> (between </a:t>
            </a:r>
            <a:r>
              <a:rPr lang="en-IN" sz="2400" dirty="0">
                <a:solidFill>
                  <a:srgbClr val="FF0000"/>
                </a:solidFill>
              </a:rPr>
              <a:t>regions</a:t>
            </a:r>
            <a:r>
              <a:rPr lang="en-IN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There are a lot of </a:t>
            </a:r>
            <a:r>
              <a:rPr lang="en-IN" sz="2400" dirty="0">
                <a:solidFill>
                  <a:srgbClr val="FF0000"/>
                </a:solidFill>
              </a:rPr>
              <a:t>problems</a:t>
            </a:r>
            <a:r>
              <a:rPr lang="en-IN" sz="2400" dirty="0"/>
              <a:t> with this scheme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071A4D-9C9F-280D-2327-0589DE6D7592}"/>
              </a:ext>
            </a:extLst>
          </p:cNvPr>
          <p:cNvSpPr/>
          <p:nvPr/>
        </p:nvSpPr>
        <p:spPr>
          <a:xfrm>
            <a:off x="8610600" y="5605826"/>
            <a:ext cx="122929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297362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E14E-ED28-A626-EF61-FAA6BC1C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the Base and Limit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9DC3-400E-7440-0D10-ADEAC006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A17EB-4A7C-1B77-6C26-0DAA2C72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8D659965-36E0-1726-44AD-E25B3249A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011"/>
            <a:ext cx="1025382" cy="32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E4C80-EAC6-87EC-A5A5-05A3E41A87B0}"/>
              </a:ext>
            </a:extLst>
          </p:cNvPr>
          <p:cNvSpPr txBox="1"/>
          <p:nvPr/>
        </p:nvSpPr>
        <p:spPr>
          <a:xfrm>
            <a:off x="2398334" y="2157926"/>
            <a:ext cx="9078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It is hard to guess the </a:t>
            </a:r>
            <a:r>
              <a:rPr lang="en-IN" sz="2400" dirty="0">
                <a:solidFill>
                  <a:srgbClr val="FF0000"/>
                </a:solidFill>
              </a:rPr>
              <a:t>maximum</a:t>
            </a:r>
            <a:r>
              <a:rPr lang="en-IN" sz="2400" dirty="0"/>
              <a:t> amount of memory a process may use.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C6F3E85A-65EE-FA5B-F0AF-4F8A4026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4939"/>
            <a:ext cx="1025382" cy="328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7FEFC-CE8B-22EA-AC9B-0487BB899EA9}"/>
              </a:ext>
            </a:extLst>
          </p:cNvPr>
          <p:cNvSpPr txBox="1"/>
          <p:nvPr/>
        </p:nvSpPr>
        <p:spPr>
          <a:xfrm>
            <a:off x="2398333" y="3131396"/>
            <a:ext cx="8814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We need to use </a:t>
            </a:r>
            <a:r>
              <a:rPr lang="en-IN" sz="2400" dirty="0">
                <a:solidFill>
                  <a:srgbClr val="C00000"/>
                </a:solidFill>
              </a:rPr>
              <a:t>conservative</a:t>
            </a:r>
            <a:r>
              <a:rPr lang="en-IN" sz="2400" dirty="0"/>
              <a:t> estimates. Some memory will inevitably</a:t>
            </a:r>
            <a:br>
              <a:rPr lang="en-IN" sz="2400" dirty="0"/>
            </a:br>
            <a:r>
              <a:rPr lang="en-IN" sz="2400" dirty="0"/>
              <a:t>be wasted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>
                <a:solidFill>
                  <a:srgbClr val="00B050"/>
                </a:solidFill>
                <a:sym typeface="Wingdings" panose="05000000000000000000" pitchFamily="2" charset="2"/>
              </a:rPr>
              <a:t>internal fragmentation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DB3FB09D-B39C-D7B1-7F71-6A312BF60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8" y="4307412"/>
            <a:ext cx="1025382" cy="328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6ACE9-16AB-4FD9-DBF6-16B0C0D8783F}"/>
              </a:ext>
            </a:extLst>
          </p:cNvPr>
          <p:cNvSpPr txBox="1"/>
          <p:nvPr/>
        </p:nvSpPr>
        <p:spPr>
          <a:xfrm>
            <a:off x="2398333" y="4115384"/>
            <a:ext cx="8988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A lot of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will be wasted in holes. Even when adequate memory</a:t>
            </a:r>
            <a:br>
              <a:rPr lang="en-IN" sz="2400" dirty="0"/>
            </a:br>
            <a:r>
              <a:rPr lang="en-IN" sz="2400" dirty="0"/>
              <a:t>is </a:t>
            </a:r>
            <a:r>
              <a:rPr lang="en-IN" sz="2400" dirty="0">
                <a:solidFill>
                  <a:srgbClr val="0070C0"/>
                </a:solidFill>
              </a:rPr>
              <a:t>available</a:t>
            </a:r>
            <a:r>
              <a:rPr lang="en-IN" sz="2400" dirty="0"/>
              <a:t>, it may be hard to </a:t>
            </a:r>
            <a:r>
              <a:rPr lang="en-IN" sz="2400" dirty="0">
                <a:solidFill>
                  <a:srgbClr val="7030A0"/>
                </a:solidFill>
              </a:rPr>
              <a:t>allocate</a:t>
            </a:r>
            <a:r>
              <a:rPr lang="en-IN" sz="2400" dirty="0"/>
              <a:t> memory for a process because a</a:t>
            </a:r>
            <a:br>
              <a:rPr lang="en-IN" sz="2400" dirty="0"/>
            </a:br>
            <a:r>
              <a:rPr lang="en-IN" sz="2400" dirty="0"/>
              <a:t>large enough </a:t>
            </a:r>
            <a:r>
              <a:rPr lang="en-IN" sz="2400" dirty="0">
                <a:solidFill>
                  <a:srgbClr val="C00000"/>
                </a:solidFill>
              </a:rPr>
              <a:t>hole</a:t>
            </a:r>
            <a:r>
              <a:rPr lang="en-IN" sz="2400" dirty="0"/>
              <a:t> may not be found.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14C09-46A6-F2DA-C1E2-D29748CC55F2}"/>
              </a:ext>
            </a:extLst>
          </p:cNvPr>
          <p:cNvCxnSpPr/>
          <p:nvPr/>
        </p:nvCxnSpPr>
        <p:spPr>
          <a:xfrm>
            <a:off x="838200" y="2978405"/>
            <a:ext cx="109939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8E8186-0125-3C59-C62D-E15F70994938}"/>
              </a:ext>
            </a:extLst>
          </p:cNvPr>
          <p:cNvCxnSpPr/>
          <p:nvPr/>
        </p:nvCxnSpPr>
        <p:spPr>
          <a:xfrm>
            <a:off x="843462" y="4117399"/>
            <a:ext cx="109939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F69D67-35FA-A937-6659-D5688DD6678B}"/>
              </a:ext>
            </a:extLst>
          </p:cNvPr>
          <p:cNvSpPr/>
          <p:nvPr/>
        </p:nvSpPr>
        <p:spPr>
          <a:xfrm>
            <a:off x="7777908" y="5045799"/>
            <a:ext cx="3575892" cy="539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656001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</a:t>
            </a:r>
            <a:r>
              <a:rPr lang="en-US" dirty="0"/>
              <a:t>Mapping</a:t>
            </a:r>
            <a:r>
              <a:rPr lang="en-US"/>
              <a:t>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know that a </a:t>
            </a:r>
            <a:r>
              <a:rPr lang="en-US" sz="2400">
                <a:solidFill>
                  <a:srgbClr val="002060"/>
                </a:solidFill>
              </a:rPr>
              <a:t>page</a:t>
            </a:r>
            <a:r>
              <a:rPr lang="en-US" sz="2400"/>
              <a:t> or a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/>
              <a:t> </a:t>
            </a:r>
            <a:r>
              <a:rPr lang="en-US" sz="2400" dirty="0"/>
              <a:t>has</a:t>
            </a:r>
            <a:r>
              <a:rPr lang="en-US" sz="2400"/>
              <a:t> a size of 4 KB (2</a:t>
            </a:r>
            <a:r>
              <a:rPr lang="en-US" sz="2400" baseline="30000"/>
              <a:t>12</a:t>
            </a:r>
            <a:r>
              <a:rPr lang="en-US" sz="240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virtual page or physical frame address is </a:t>
            </a:r>
            <a:r>
              <a:rPr lang="en-US" sz="2400">
                <a:solidFill>
                  <a:srgbClr val="FF0000"/>
                </a:solidFill>
              </a:rPr>
              <a:t>thus</a:t>
            </a:r>
            <a:r>
              <a:rPr lang="en-US" sz="240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cannot </a:t>
            </a:r>
            <a:r>
              <a:rPr lang="en-US" sz="2400">
                <a:solidFill>
                  <a:srgbClr val="FF0000"/>
                </a:solidFill>
              </a:rPr>
              <a:t>possibly</a:t>
            </a:r>
            <a:r>
              <a:rPr lang="en-US" sz="2400"/>
              <a:t> create a structure that has 2</a:t>
            </a:r>
            <a:r>
              <a:rPr lang="en-US" sz="2400" baseline="30000"/>
              <a:t>52</a:t>
            </a:r>
            <a:r>
              <a:rPr lang="en-US" sz="2400"/>
              <a:t> entries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General purpose registers</a:t>
            </a:r>
            <a:r>
              <a:rPr lang="en-US"/>
              <a:t>: These registers can be used by all programs</a:t>
            </a:r>
          </a:p>
          <a:p>
            <a:r>
              <a:rPr lang="en-US"/>
              <a:t>The rest are all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registers. They can only be used in certain processor modes (e.g., by the OS, hypervisor, etc.)</a:t>
            </a:r>
          </a:p>
          <a:p>
            <a:pPr lvl="1"/>
            <a:r>
              <a:rPr lang="en-US"/>
              <a:t>Hidden registers: Example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>
                <a:sym typeface="Wingdings" panose="05000000000000000000" pitchFamily="2" charset="2"/>
              </a:rPr>
              <a:t> register. This stores the result of the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>
                <a:sym typeface="Wingdings" panose="05000000000000000000" pitchFamily="2" charset="2"/>
              </a:rPr>
              <a:t> registers: read/write I/O devices, access their status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Run-time heap (created by </a:t>
            </a:r>
            <a:r>
              <a:rPr lang="en-IN" sz="2000" i="1"/>
              <a:t>new</a:t>
            </a:r>
            <a:r>
              <a:rPr lang="en-IN" sz="2000"/>
              <a:t> and </a:t>
            </a:r>
            <a:r>
              <a:rPr lang="en-IN" sz="2000" i="1"/>
              <a:t>malloc</a:t>
            </a:r>
            <a:r>
              <a:rPr lang="en-IN" sz="200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Use the </a:t>
            </a:r>
            <a:r>
              <a:rPr lang="en-IN" sz="2000" i="1" err="1"/>
              <a:t>pmap</a:t>
            </a:r>
            <a:r>
              <a:rPr lang="en-IN" sz="2000"/>
              <a:t> command</a:t>
            </a:r>
          </a:p>
          <a:p>
            <a:pPr algn="l"/>
            <a:r>
              <a:rPr lang="en-IN" sz="2000"/>
              <a:t>to find the memory</a:t>
            </a:r>
            <a:br>
              <a:rPr lang="en-IN" sz="2000"/>
            </a:br>
            <a:r>
              <a:rPr lang="en-IN" sz="200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</a:t>
            </a:r>
            <a:r>
              <a:rPr lang="en-IN" sz="2000" err="1"/>
              <a:t>bss</a:t>
            </a:r>
            <a:r>
              <a:rPr lang="en-IN" sz="200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2</a:t>
            </a:r>
            <a:r>
              <a:rPr lang="en-IN" sz="2000" baseline="30000"/>
              <a:t>48</a:t>
            </a:r>
            <a:r>
              <a:rPr lang="en-IN" sz="200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Large empty</a:t>
            </a:r>
          </a:p>
          <a:p>
            <a:pPr algn="l"/>
            <a:r>
              <a:rPr lang="en-IN" sz="240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790177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IN" sz="2000"/>
              <a:t>Consider the first (36 + 12) bits in the 64-bit x86 memory address. Assume</a:t>
            </a:r>
          </a:p>
          <a:p>
            <a:r>
              <a:rPr lang="en-IN" sz="2000">
                <a:cs typeface="Calibri" panose="020F0502020204030204"/>
              </a:rPr>
              <a:t>that bits 49-64 are all zeros in the virtual address [standard assumption].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6" y="159057"/>
            <a:ext cx="10515600" cy="1325563"/>
          </a:xfrm>
        </p:spPr>
        <p:txBody>
          <a:bodyPr/>
          <a:lstStyle/>
          <a:p>
            <a:r>
              <a:rPr lang="en-US" dirty="0"/>
              <a:t>Use of </a:t>
            </a:r>
            <a:r>
              <a:rPr lang="en-US"/>
              <a:t>the </a:t>
            </a:r>
            <a:r>
              <a:rPr lang="en-US" dirty="0"/>
              <a:t>TLB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35176" y="4584710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24376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44102" y="3946645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42936" y="4173672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477431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46208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17241" y="4306332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pic>
        <p:nvPicPr>
          <p:cNvPr id="21" name="Picture 20" descr="A cartoon of a turtle&#10;&#10;Description automatically generated">
            <a:extLst>
              <a:ext uri="{FF2B5EF4-FFF2-40B4-BE49-F238E27FC236}">
                <a16:creationId xmlns:a16="http://schemas.microsoft.com/office/drawing/2014/main" id="{B6D49332-9D24-8B89-65C3-2A5BEE8E8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3474" y="1619402"/>
            <a:ext cx="2075702" cy="10962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F3B77D-EB88-B44D-55D4-18D1D3CA475A}"/>
              </a:ext>
            </a:extLst>
          </p:cNvPr>
          <p:cNvSpPr txBox="1"/>
          <p:nvPr/>
        </p:nvSpPr>
        <p:spPr>
          <a:xfrm>
            <a:off x="3340181" y="1808527"/>
            <a:ext cx="5511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dirty="0"/>
              <a:t>A page table access is very slow.</a:t>
            </a:r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EF0EE1F6-334D-29A4-79A0-BAF8DD5DB18B}"/>
              </a:ext>
            </a:extLst>
          </p:cNvPr>
          <p:cNvSpPr/>
          <p:nvPr/>
        </p:nvSpPr>
        <p:spPr>
          <a:xfrm>
            <a:off x="3778786" y="2467590"/>
            <a:ext cx="1117266" cy="145289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433275-28AA-2A2C-593E-4A475CD566F1}"/>
              </a:ext>
            </a:extLst>
          </p:cNvPr>
          <p:cNvSpPr/>
          <p:nvPr/>
        </p:nvSpPr>
        <p:spPr>
          <a:xfrm>
            <a:off x="4979623" y="2715632"/>
            <a:ext cx="4131325" cy="9610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Speed it up using a HW cache called the TLB that stores the most frequent mappings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Assume that a process </a:t>
            </a:r>
            <a:r>
              <a:rPr lang="en-US">
                <a:solidFill>
                  <a:srgbClr val="0070C0"/>
                </a:solidFill>
              </a:rPr>
              <a:t>wishes</a:t>
            </a:r>
            <a:r>
              <a:rPr lang="en-US"/>
              <a:t> to access 3 GB of memory, but we only have 2 GB of </a:t>
            </a:r>
            <a:r>
              <a:rPr lang="en-US">
                <a:solidFill>
                  <a:srgbClr val="FF0000"/>
                </a:solidFill>
              </a:rPr>
              <a:t>main memory</a:t>
            </a:r>
            <a:r>
              <a:rPr lang="en-US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Store</a:t>
            </a:r>
            <a:r>
              <a:rPr lang="en-US" sz="2400"/>
              <a:t> 2GB in main memory and store the remaining 1GB on the hard disk or any </a:t>
            </a:r>
            <a:br>
              <a:rPr lang="en-US" sz="2400"/>
            </a:br>
            <a:r>
              <a:rPr lang="en-US" sz="2400"/>
              <a:t>other storage device. Let us refer to the “non-main memory” region as the </a:t>
            </a:r>
            <a:r>
              <a:rPr lang="en-US" sz="2400" b="1">
                <a:solidFill>
                  <a:srgbClr val="002060"/>
                </a:solidFill>
              </a:rPr>
              <a:t>swap space</a:t>
            </a:r>
            <a:r>
              <a:rPr lang="en-US" sz="240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2217083" y="4146372"/>
            <a:ext cx="84182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/>
              <a:t>Use the </a:t>
            </a:r>
            <a:r>
              <a:rPr lang="en-US" sz="2400" dirty="0">
                <a:solidFill>
                  <a:srgbClr val="00B050"/>
                </a:solidFill>
              </a:rPr>
              <a:t>virtual memory </a:t>
            </a:r>
            <a:r>
              <a:rPr lang="en-US" sz="2400" dirty="0"/>
              <a:t>mechanism to manage the memory map.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87827-391B-27EF-D8B9-AF6624AA5653}"/>
              </a:ext>
            </a:extLst>
          </p:cNvPr>
          <p:cNvSpPr/>
          <p:nvPr/>
        </p:nvSpPr>
        <p:spPr>
          <a:xfrm>
            <a:off x="3624549" y="5400091"/>
            <a:ext cx="2930487" cy="605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Page table entry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B6621-8AF5-20D2-836E-83B5750E73F4}"/>
              </a:ext>
            </a:extLst>
          </p:cNvPr>
          <p:cNvSpPr/>
          <p:nvPr/>
        </p:nvSpPr>
        <p:spPr>
          <a:xfrm>
            <a:off x="7203195" y="4909931"/>
            <a:ext cx="2930487" cy="6059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Frame in main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DB830-2DB1-FA2E-ECEF-073097C0D4E1}"/>
              </a:ext>
            </a:extLst>
          </p:cNvPr>
          <p:cNvSpPr/>
          <p:nvPr/>
        </p:nvSpPr>
        <p:spPr>
          <a:xfrm>
            <a:off x="7203195" y="6006019"/>
            <a:ext cx="2930487" cy="6059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Frame stored in the swap space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399CBC-9DA6-CAEB-EA30-2AB1C4A451F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555036" y="5212895"/>
            <a:ext cx="648159" cy="49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3A54E6-A076-1FE3-B508-8F5D03093CF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6555036" y="5703055"/>
            <a:ext cx="648159" cy="605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3D9F-5E12-1532-7EF5-D49135F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Swap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CC9D4-4FA6-B2B7-42DA-6DB2DFE5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2EAF6-8590-13B3-04DC-2E03A454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 txBox="1">
            <a:spLocks/>
          </p:cNvSpPr>
          <p:nvPr/>
        </p:nvSpPr>
        <p:spPr>
          <a:xfrm>
            <a:off x="8696960" y="47368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838200" y="3534936"/>
            <a:ext cx="5197268" cy="15670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619240" y="3534936"/>
            <a:ext cx="5598160" cy="15670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3122504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80" y="2957880"/>
            <a:ext cx="741680" cy="74168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0E1E869-7155-2431-65B2-6B30F2CD0743}"/>
              </a:ext>
            </a:extLst>
          </p:cNvPr>
          <p:cNvSpPr/>
          <p:nvPr/>
        </p:nvSpPr>
        <p:spPr>
          <a:xfrm>
            <a:off x="3260993" y="2225407"/>
            <a:ext cx="2655065" cy="719635"/>
          </a:xfrm>
          <a:prstGeom prst="wedgeEllipseCallout">
            <a:avLst>
              <a:gd name="adj1" fmla="val -42825"/>
              <a:gd name="adj2" fmla="val 134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 fault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07C7971-AF40-CE14-D924-1825E7C2BB0A}"/>
              </a:ext>
            </a:extLst>
          </p:cNvPr>
          <p:cNvSpPr/>
          <p:nvPr/>
        </p:nvSpPr>
        <p:spPr>
          <a:xfrm>
            <a:off x="7718295" y="1658594"/>
            <a:ext cx="4189225" cy="1296691"/>
          </a:xfrm>
          <a:prstGeom prst="wedgeEllipseCallout">
            <a:avLst>
              <a:gd name="adj1" fmla="val -33358"/>
              <a:gd name="adj2" fmla="val 953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The swap space is a generic concept</a:t>
            </a:r>
          </a:p>
        </p:txBody>
      </p:sp>
    </p:spTree>
    <p:extLst>
      <p:ext uri="{BB962C8B-B14F-4D97-AF65-F5344CB8AC3E}">
        <p14:creationId xmlns:p14="http://schemas.microsoft.com/office/powerpoint/2010/main" val="3747642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/>
              <a:t>Before </a:t>
            </a:r>
            <a:r>
              <a:rPr lang="en-IN">
                <a:solidFill>
                  <a:srgbClr val="C00000"/>
                </a:solidFill>
              </a:rPr>
              <a:t>accessing</a:t>
            </a:r>
            <a:r>
              <a:rPr lang="en-IN"/>
              <a:t> data, it needs to be </a:t>
            </a:r>
            <a:r>
              <a:rPr lang="en-IN">
                <a:solidFill>
                  <a:srgbClr val="00B050"/>
                </a:solidFill>
              </a:rPr>
              <a:t>present</a:t>
            </a:r>
            <a:r>
              <a:rPr lang="en-IN"/>
              <a:t> in the </a:t>
            </a:r>
            <a:r>
              <a:rPr lang="en-IN">
                <a:solidFill>
                  <a:srgbClr val="C00000"/>
                </a:solidFill>
              </a:rPr>
              <a:t>main memory</a:t>
            </a:r>
            <a:r>
              <a:rPr lang="en-IN"/>
              <a:t>, regardless of wherever it is stored.</a:t>
            </a:r>
          </a:p>
          <a:p>
            <a:r>
              <a:rPr lang="en-IN"/>
              <a:t>The main memory has </a:t>
            </a:r>
            <a:r>
              <a:rPr lang="en-IN">
                <a:solidFill>
                  <a:srgbClr val="FF0000"/>
                </a:solidFill>
              </a:rPr>
              <a:t>finite size</a:t>
            </a:r>
            <a:r>
              <a:rPr lang="en-IN"/>
              <a:t>. </a:t>
            </a:r>
          </a:p>
          <a:p>
            <a:r>
              <a:rPr lang="en-IN"/>
              <a:t>If it is full, then we need to </a:t>
            </a:r>
            <a:r>
              <a:rPr lang="en-IN" dirty="0">
                <a:solidFill>
                  <a:srgbClr val="0070C0"/>
                </a:solidFill>
              </a:rPr>
              <a:t>evict</a:t>
            </a:r>
            <a:r>
              <a:rPr lang="en-IN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2" y="431098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4297041" y="429457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570010" y="4870482"/>
            <a:ext cx="10064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heuristics: least recently used, least frequently used </a:t>
            </a:r>
            <a:br>
              <a:rPr lang="en-IN" sz="2400"/>
            </a:br>
            <a:r>
              <a:rPr lang="en-IN" sz="240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An </a:t>
            </a:r>
            <a:r>
              <a:rPr lang="en-IN" sz="2400">
                <a:solidFill>
                  <a:srgbClr val="FF0000"/>
                </a:solidFill>
              </a:rPr>
              <a:t>optimal</a:t>
            </a:r>
            <a:r>
              <a:rPr lang="en-IN" sz="2400"/>
              <a:t> solution exists: Evict the frame that will be used farthest</a:t>
            </a:r>
            <a:br>
              <a:rPr lang="en-IN" sz="2400"/>
            </a:br>
            <a:r>
              <a:rPr lang="en-IN" sz="2400"/>
              <a:t>in the future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/>
              <a:t>Each </a:t>
            </a:r>
            <a:r>
              <a:rPr lang="en-IN">
                <a:solidFill>
                  <a:srgbClr val="0070C0"/>
                </a:solidFill>
              </a:rPr>
              <a:t>entry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table or TLB has additional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1014681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These </a:t>
            </a:r>
            <a:r>
              <a:rPr lang="en-IN" sz="2400" dirty="0">
                <a:solidFill>
                  <a:srgbClr val="C00000"/>
                </a:solidFill>
              </a:rPr>
              <a:t>bits</a:t>
            </a:r>
            <a:r>
              <a:rPr lang="en-IN" sz="2400" dirty="0"/>
              <a:t> can be used to make a </a:t>
            </a:r>
            <a:r>
              <a:rPr lang="en-IN" sz="2400" dirty="0">
                <a:solidFill>
                  <a:srgbClr val="00B050"/>
                </a:solidFill>
              </a:rPr>
              <a:t>page</a:t>
            </a:r>
            <a:r>
              <a:rPr lang="en-IN" sz="2400" dirty="0"/>
              <a:t> read-only. This is a vital security measure</a:t>
            </a:r>
            <a:br>
              <a:rPr lang="en-IN" sz="2400" dirty="0"/>
            </a:br>
            <a:r>
              <a:rPr lang="en-IN" sz="2400" dirty="0"/>
              <a:t>for </a:t>
            </a:r>
            <a:r>
              <a:rPr lang="en-IN" sz="2400" dirty="0">
                <a:solidFill>
                  <a:srgbClr val="0070C0"/>
                </a:solidFill>
              </a:rPr>
              <a:t>pages</a:t>
            </a:r>
            <a:r>
              <a:rPr lang="en-IN" sz="2400" dirty="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133771"/>
            <a:ext cx="10515600" cy="1325563"/>
          </a:xfrm>
        </p:spPr>
        <p:txBody>
          <a:bodyPr/>
          <a:lstStyle/>
          <a:p>
            <a:r>
              <a:rPr lang="en-IN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1264265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175535" y="1343348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0" y="194357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533418" y="1963369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Very few entries in the Level 1 page table are </a:t>
            </a:r>
            <a:r>
              <a:rPr lang="en-IN" sz="2400">
                <a:solidFill>
                  <a:srgbClr val="00B050"/>
                </a:solidFill>
              </a:rPr>
              <a:t>full</a:t>
            </a:r>
            <a:r>
              <a:rPr lang="en-IN" sz="2400"/>
              <a:t>. This means that there </a:t>
            </a:r>
            <a:br>
              <a:rPr lang="en-IN" sz="2400"/>
            </a:br>
            <a:r>
              <a:rPr lang="en-IN" sz="2400"/>
              <a:t>are a few Level 2 page tables. There are slightly </a:t>
            </a:r>
            <a:r>
              <a:rPr lang="en-IN" sz="2400">
                <a:solidFill>
                  <a:srgbClr val="C00000"/>
                </a:solidFill>
              </a:rPr>
              <a:t>more</a:t>
            </a:r>
            <a:r>
              <a:rPr lang="en-IN" sz="2400"/>
              <a:t> Level 3 page tables</a:t>
            </a:r>
            <a:br>
              <a:rPr lang="en-IN" sz="2400"/>
            </a:br>
            <a:r>
              <a:rPr lang="en-IN" sz="2400"/>
              <a:t>and much more Level 4 page tables. The </a:t>
            </a:r>
            <a:r>
              <a:rPr lang="en-IN" sz="2400">
                <a:solidFill>
                  <a:srgbClr val="7030A0"/>
                </a:solidFill>
              </a:rPr>
              <a:t>sparse</a:t>
            </a:r>
            <a:r>
              <a:rPr lang="en-IN" sz="2400"/>
              <a:t> structure of the memory</a:t>
            </a:r>
            <a:br>
              <a:rPr lang="en-IN" sz="2400"/>
            </a:br>
            <a:r>
              <a:rPr lang="en-IN" sz="2400"/>
              <a:t>map </a:t>
            </a:r>
            <a:r>
              <a:rPr lang="en-IN" sz="2400">
                <a:solidFill>
                  <a:srgbClr val="FF0000"/>
                </a:solidFill>
              </a:rPr>
              <a:t>minimizes</a:t>
            </a:r>
            <a:r>
              <a:rPr lang="en-IN" sz="240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3581891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175535" y="3660974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0" y="4261197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8" y="4035294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84" y="4161456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2700020" y="4335647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5017519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175535" y="5096602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528179" y="5795649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Use a HW structure to cache </a:t>
            </a:r>
            <a:r>
              <a:rPr lang="en-IN" sz="2400">
                <a:solidFill>
                  <a:srgbClr val="00B050"/>
                </a:solidFill>
              </a:rPr>
              <a:t>frequent</a:t>
            </a:r>
            <a:r>
              <a:rPr lang="en-IN" sz="2400"/>
              <a:t> mappings. It is the TLB (Translation </a:t>
            </a:r>
          </a:p>
          <a:p>
            <a:pPr algn="l"/>
            <a:r>
              <a:rPr lang="en-IN" sz="2400"/>
              <a:t>Lookaside Buffer). We </a:t>
            </a:r>
            <a:r>
              <a:rPr lang="en-IN" sz="2400">
                <a:solidFill>
                  <a:srgbClr val="C00000"/>
                </a:solidFill>
              </a:rPr>
              <a:t>cache</a:t>
            </a:r>
            <a:r>
              <a:rPr lang="en-IN" sz="2400"/>
              <a:t> 32-128 entries. We can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0" y="5754030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8332" y="6561111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F64BC-14AA-79EC-010D-74AF022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0AB57-4EA0-48B1-AC08-9C64FFD0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A white board on a wooden stand&#10;&#10;Description automatically generated">
            <a:extLst>
              <a:ext uri="{FF2B5EF4-FFF2-40B4-BE49-F238E27FC236}">
                <a16:creationId xmlns:a16="http://schemas.microsoft.com/office/drawing/2014/main" id="{3FBA12EB-5FF6-BB05-52DD-B93ECCA85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8025" y="0"/>
            <a:ext cx="77959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5B0D5-677E-18EF-C7B4-9B0A8EF89E6C}"/>
              </a:ext>
            </a:extLst>
          </p:cNvPr>
          <p:cNvSpPr txBox="1"/>
          <p:nvPr/>
        </p:nvSpPr>
        <p:spPr>
          <a:xfrm>
            <a:off x="3194892" y="1938969"/>
            <a:ext cx="5978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00" dirty="0"/>
              <a:t>Segmentation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69655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Segmented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Memory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dirty="0">
                <a:latin typeface="Calibri" panose="020F0502020204030204" pitchFamily="34" charset="0"/>
              </a:rPr>
              <a:t>Each virtual address in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dirty="0">
                <a:latin typeface="Calibri" panose="020F0502020204030204" pitchFamily="34" charset="0"/>
              </a:rPr>
              <a:t> is generated by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adding</a:t>
            </a:r>
            <a:r>
              <a:rPr lang="en-US" dirty="0">
                <a:latin typeface="Calibri" panose="020F0502020204030204" pitchFamily="34" charset="0"/>
              </a:rPr>
              <a:t> the computed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address to the contents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segment register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dirty="0">
                <a:latin typeface="Calibri" panose="020F0502020204030204" pitchFamily="34" charset="0"/>
              </a:rPr>
              <a:t>For example, an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dirty="0">
                <a:latin typeface="Calibri" panose="020F0502020204030204" pitchFamily="34" charset="0"/>
              </a:rPr>
              <a:t> address is computed by adding an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offset to the contents of the </a:t>
            </a:r>
            <a:r>
              <a:rPr lang="en-US" dirty="0">
                <a:solidFill>
                  <a:srgbClr val="FF6633"/>
                </a:solidFill>
                <a:latin typeface="Calibri" panose="020F0502020204030204" pitchFamily="34" charset="0"/>
              </a:rPr>
              <a:t>code segment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0752" y="4322773"/>
            <a:ext cx="1655999" cy="62013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Logical </a:t>
            </a:r>
            <a:br>
              <a:rPr lang="en-IN" dirty="0">
                <a:latin typeface="Arial" pitchFamily="18"/>
                <a:ea typeface="Microsoft YaHei" pitchFamily="2"/>
                <a:cs typeface="Mangal" pitchFamily="2"/>
              </a:rPr>
            </a:br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83593" y="4642199"/>
            <a:ext cx="293080" cy="29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46949"/>
            <a:ext cx="960120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96000"/>
            <a:ext cx="0" cy="44568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044447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b="1" dirty="0">
                <a:solidFill>
                  <a:srgbClr val="C00000"/>
                </a:solidFill>
                <a:latin typeface="Arial" pitchFamily="18"/>
                <a:ea typeface="Microsoft YaHei" pitchFamily="2"/>
                <a:cs typeface="Mangal" pitchFamily="2"/>
              </a:rPr>
              <a:t>Virtual memory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F1666-218A-DC26-CEB2-B6CBAF746CD1}"/>
              </a:ext>
            </a:extLst>
          </p:cNvPr>
          <p:cNvSpPr txBox="1"/>
          <p:nvPr/>
        </p:nvSpPr>
        <p:spPr>
          <a:xfrm>
            <a:off x="5248748" y="4906579"/>
            <a:ext cx="169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Linear address</a:t>
            </a:r>
          </a:p>
        </p:txBody>
      </p:sp>
    </p:spTree>
    <p:extLst>
      <p:ext uri="{BB962C8B-B14F-4D97-AF65-F5344CB8AC3E}">
        <p14:creationId xmlns:p14="http://schemas.microsoft.com/office/powerpoint/2010/main" val="198018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In general CPL=0 indicates privileged</a:t>
            </a:r>
            <a:br>
              <a:rPr lang="en-US" sz="2000"/>
            </a:br>
            <a:r>
              <a:rPr lang="en-US" sz="200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Lower the ring </a:t>
            </a:r>
            <a:r>
              <a:rPr lang="en-US" sz="200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>
                <a:sym typeface="Wingdings" panose="05000000000000000000" pitchFamily="2" charset="2"/>
              </a:rPr>
              <a:t>Higher the privilege</a:t>
            </a:r>
            <a:endParaRPr lang="en-US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3800" y="44383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93911" y="3723981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register is 16 bits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dirty="0" err="1">
                <a:latin typeface="Calibri" panose="020F0502020204030204" pitchFamily="34" charset="0"/>
              </a:rPr>
              <a:t>gs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Depending upon the type of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 dirty="0">
                <a:latin typeface="Calibri" panose="020F0502020204030204" pitchFamily="34" charset="0"/>
              </a:rPr>
              <a:t>,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 dirty="0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3732637" y="1144980"/>
            <a:ext cx="3439344" cy="22840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 dirty="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08634" cy="22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400" dirty="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99473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 err="1"/>
              <a:t>Segmented</a:t>
            </a:r>
            <a:r>
              <a:rPr lang="fr-FR" sz="4200" dirty="0"/>
              <a:t> vs </a:t>
            </a:r>
            <a:r>
              <a:rPr lang="fr-FR" sz="4200" dirty="0" err="1"/>
              <a:t>Linear</a:t>
            </a:r>
            <a:r>
              <a:rPr lang="fr-FR" sz="4200" dirty="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88112" y="1356360"/>
            <a:ext cx="10576560" cy="4824984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In a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 dirty="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There are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dirty="0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What are the advantages of a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 dirty="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 dirty="0">
                <a:latin typeface="Calibri" panose="020F0502020204030204" pitchFamily="34" charset="0"/>
              </a:rPr>
              <a:t> of the segment registers can be changed by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 dirty="0">
                <a:latin typeface="Calibri" panose="020F0502020204030204" pitchFamily="34" charset="0"/>
              </a:rPr>
              <a:t> at runtime. Randomizes the address (good for security).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Can map the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 dirty="0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 dirty="0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 dirty="0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 dirty="0">
                <a:latin typeface="Calibri" panose="020F0502020204030204" pitchFamily="34" charset="0"/>
              </a:rPr>
              <a:t>: Stores use the </a:t>
            </a:r>
            <a:r>
              <a:rPr lang="en-US" dirty="0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 dirty="0">
                <a:latin typeface="Calibri" panose="020F0502020204030204" pitchFamily="34" charset="0"/>
              </a:rPr>
              <a:t>, and instructions use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The segment registers can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store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pointers to special memory regions.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No need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to load their addresses over and over again.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455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70629" y="21113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Segmentation Work?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1027531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</a:t>
            </a:r>
            <a:r>
              <a:rPr lang="en-US" sz="2400" u="sng" dirty="0">
                <a:solidFill>
                  <a:srgbClr val="7030A0"/>
                </a:solidFill>
                <a:latin typeface="Calibri" panose="020F0502020204030204" pitchFamily="34" charset="0"/>
              </a:rPr>
              <a:t>offset</a:t>
            </a:r>
            <a:r>
              <a:rPr lang="en-US" sz="2400" dirty="0">
                <a:latin typeface="Calibri" panose="020F0502020204030204" pitchFamily="34" charset="0"/>
              </a:rPr>
              <a:t> into a segment descriptor table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segment descriptor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contains</a:t>
            </a:r>
            <a:r>
              <a:rPr lang="en-US" dirty="0">
                <a:latin typeface="Calibri" panose="020F0502020204030204" pitchFamily="34" charset="0"/>
              </a:rPr>
              <a:t> additional information: metadata, base address, limit, type, execute permission, privilege level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dirty="0">
                <a:latin typeface="Calibri" panose="020F0502020204030204" pitchFamily="34" charset="0"/>
              </a:rPr>
              <a:t> (Global Descriptor Table), can contain up to 8191 entries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in these </a:t>
            </a:r>
            <a:r>
              <a:rPr lang="en-US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dirty="0">
                <a:latin typeface="Calibri" panose="020F0502020204030204" pitchFamily="34" charset="0"/>
              </a:rPr>
              <a:t> contains a segment descriptor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94EE9D-645E-02A2-5189-620C76DBF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71" y="352529"/>
            <a:ext cx="680968" cy="6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7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 </a:t>
            </a:r>
            <a:r>
              <a:rPr lang="fr-FR" dirty="0" err="1">
                <a:solidFill>
                  <a:schemeClr val="tx1"/>
                </a:solidFill>
              </a:rPr>
              <a:t>Descriptor</a:t>
            </a:r>
            <a:r>
              <a:rPr lang="fr-FR" dirty="0">
                <a:solidFill>
                  <a:schemeClr val="tx1"/>
                </a:solidFill>
              </a:rPr>
              <a:t> Cache (</a:t>
            </a:r>
            <a:r>
              <a:rPr lang="fr-FR" dirty="0" err="1">
                <a:solidFill>
                  <a:schemeClr val="tx1"/>
                </a:solidFill>
              </a:rPr>
              <a:t>similar</a:t>
            </a:r>
            <a:r>
              <a:rPr lang="fr-FR" dirty="0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 dirty="0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Every memory access needs to access the GDT: 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Use a </a:t>
            </a:r>
            <a:r>
              <a:rPr lang="en-US" sz="2400" dirty="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 dirty="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Lookup the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 dirty="0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If an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is not there, send a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 dirty="0">
                <a:latin typeface="Calibri" panose="020F0502020204030204" pitchFamily="34" charset="0"/>
              </a:rPr>
              <a:t> to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 dirty="0">
                <a:latin typeface="Calibri" panose="020F0502020204030204" pitchFamily="34" charset="0"/>
              </a:rPr>
              <a:t>, and </a:t>
            </a:r>
            <a:r>
              <a:rPr lang="en-US" dirty="0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901716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Virtual 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339185"/>
            <a:ext cx="1631880" cy="5873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Logical </a:t>
            </a:r>
            <a:br>
              <a:rPr lang="en-IN" sz="2000" dirty="0">
                <a:latin typeface="Arial" pitchFamily="18"/>
                <a:ea typeface="Microsoft YaHei" pitchFamily="2"/>
                <a:cs typeface="Mangal" pitchFamily="2"/>
              </a:rPr>
            </a:br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  <a:endParaRPr lang="en-IN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ln w="28575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ln w="28575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ln w="28575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195401" y="4780136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E93CAE-8EB2-74C9-05A8-E090E5AD589D}"/>
              </a:ext>
            </a:extLst>
          </p:cNvPr>
          <p:cNvCxnSpPr>
            <a:cxnSpLocks/>
          </p:cNvCxnSpPr>
          <p:nvPr/>
        </p:nvCxnSpPr>
        <p:spPr>
          <a:xfrm>
            <a:off x="1402665" y="4704929"/>
            <a:ext cx="0" cy="385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59A544-DE73-BCAB-083C-F5594AA24281}"/>
              </a:ext>
            </a:extLst>
          </p:cNvPr>
          <p:cNvSpPr txBox="1"/>
          <p:nvPr/>
        </p:nvSpPr>
        <p:spPr>
          <a:xfrm>
            <a:off x="3325382" y="4801679"/>
            <a:ext cx="1878633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Linear address</a:t>
            </a:r>
          </a:p>
        </p:txBody>
      </p:sp>
    </p:spTree>
    <p:extLst>
      <p:ext uri="{BB962C8B-B14F-4D97-AF65-F5344CB8AC3E}">
        <p14:creationId xmlns:p14="http://schemas.microsoft.com/office/powerpoint/2010/main" val="1899484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 dirty="0"/>
              <a:t>Nowadays with x86 (64 bits) only two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r>
              <a:rPr lang="en-US" dirty="0"/>
              <a:t> registers are used: </a:t>
            </a:r>
            <a:r>
              <a:rPr lang="en-US" i="1" dirty="0"/>
              <a:t>fs</a:t>
            </a:r>
            <a:r>
              <a:rPr lang="en-US" dirty="0"/>
              <a:t> and </a:t>
            </a:r>
            <a:r>
              <a:rPr lang="en-US" i="1" dirty="0" err="1"/>
              <a:t>gs</a:t>
            </a:r>
            <a:endParaRPr lang="en-US" i="1" dirty="0"/>
          </a:p>
          <a:p>
            <a:r>
              <a:rPr lang="en-US" dirty="0"/>
              <a:t>The GDT is also not used. It has been replaced by </a:t>
            </a:r>
            <a:r>
              <a:rPr lang="en-US" dirty="0">
                <a:solidFill>
                  <a:srgbClr val="FF0000"/>
                </a:solidFill>
              </a:rPr>
              <a:t>MSRs</a:t>
            </a:r>
            <a:r>
              <a:rPr lang="en-US" dirty="0"/>
              <a:t> (model specific registers)</a:t>
            </a:r>
          </a:p>
          <a:p>
            <a:r>
              <a:rPr lang="en-US" dirty="0"/>
              <a:t>The Linux </a:t>
            </a:r>
            <a:r>
              <a:rPr lang="en-US" dirty="0">
                <a:solidFill>
                  <a:srgbClr val="0070C0"/>
                </a:solidFill>
              </a:rPr>
              <a:t>kernel</a:t>
            </a:r>
            <a:r>
              <a:rPr lang="en-US" dirty="0"/>
              <a:t> uses the </a:t>
            </a:r>
            <a:r>
              <a:rPr lang="en-US" i="1" dirty="0" err="1"/>
              <a:t>gs</a:t>
            </a:r>
            <a:r>
              <a:rPr lang="en-US" i="1" dirty="0"/>
              <a:t> </a:t>
            </a:r>
            <a:r>
              <a:rPr lang="en-US" dirty="0"/>
              <a:t>segment to store per-CPU data. </a:t>
            </a:r>
          </a:p>
          <a:p>
            <a:r>
              <a:rPr lang="en-US" dirty="0"/>
              <a:t>The </a:t>
            </a:r>
            <a:r>
              <a:rPr lang="en-US" i="1" dirty="0" err="1"/>
              <a:t>gcc</a:t>
            </a:r>
            <a:r>
              <a:rPr lang="en-US" i="1" dirty="0"/>
              <a:t> </a:t>
            </a:r>
            <a:r>
              <a:rPr lang="en-US" dirty="0"/>
              <a:t>compiler also </a:t>
            </a:r>
            <a:r>
              <a:rPr lang="en-US" dirty="0">
                <a:solidFill>
                  <a:srgbClr val="7030A0"/>
                </a:solidFill>
              </a:rPr>
              <a:t>uses</a:t>
            </a:r>
            <a:r>
              <a:rPr lang="en-US" dirty="0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383339" y="5279062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88364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Memory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PCI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multiple 16-bit I/O addresses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 </a:t>
            </a:r>
            <a:r>
              <a:rPr lang="en-US" dirty="0"/>
              <a:t>to access I/O 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12694A-BD2A-F4FA-9EB5-E238D4F4D750}"/>
              </a:ext>
            </a:extLst>
          </p:cNvPr>
          <p:cNvSpPr/>
          <p:nvPr/>
        </p:nvSpPr>
        <p:spPr>
          <a:xfrm>
            <a:off x="7114032" y="649224"/>
            <a:ext cx="3675888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Port-Mapped I/O (PMIO)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44699"/>
            <a:ext cx="10515600" cy="1325563"/>
          </a:xfrm>
        </p:spPr>
        <p:txBody>
          <a:bodyPr/>
          <a:lstStyle/>
          <a:p>
            <a:r>
              <a:rPr lang="en-US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67" y="4387117"/>
            <a:ext cx="11661569" cy="2151795"/>
          </a:xfrm>
        </p:spPr>
        <p:txBody>
          <a:bodyPr>
            <a:normAutofit lnSpcReduction="10000"/>
          </a:bodyPr>
          <a:lstStyle/>
          <a:p>
            <a:r>
              <a:rPr lang="en-US"/>
              <a:t>Use the </a:t>
            </a:r>
            <a:r>
              <a:rPr lang="en-US">
                <a:solidFill>
                  <a:srgbClr val="00B050"/>
                </a:solidFill>
              </a:rPr>
              <a:t>virtual</a:t>
            </a:r>
            <a:r>
              <a:rPr lang="en-US"/>
              <a:t> memory mechanism to map a </a:t>
            </a:r>
            <a:r>
              <a:rPr lang="en-US">
                <a:solidFill>
                  <a:srgbClr val="0070C0"/>
                </a:solidFill>
              </a:rPr>
              <a:t>portion</a:t>
            </a:r>
            <a:r>
              <a:rPr lang="en-US"/>
              <a:t> of the virtual address space to I/O devices</a:t>
            </a:r>
          </a:p>
          <a:p>
            <a:r>
              <a:rPr lang="en-US"/>
              <a:t>Use regular </a:t>
            </a:r>
            <a:r>
              <a:rPr lang="en-US">
                <a:solidFill>
                  <a:srgbClr val="FF0000"/>
                </a:solidFill>
              </a:rPr>
              <a:t>reads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writes</a:t>
            </a:r>
            <a:r>
              <a:rPr lang="en-US"/>
              <a:t> to access I/O devices</a:t>
            </a:r>
          </a:p>
          <a:p>
            <a:r>
              <a:rPr lang="en-US"/>
              <a:t>The system automatically routes </a:t>
            </a:r>
            <a:r>
              <a:rPr lang="en-US">
                <a:solidFill>
                  <a:srgbClr val="C00000"/>
                </a:solidFill>
              </a:rPr>
              <a:t>memory traffic </a:t>
            </a:r>
            <a:r>
              <a:rPr lang="en-US"/>
              <a:t>to the I/O devices (bulk transfers possible)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3810262" y="1468391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2503975" y="2008718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Virtual</a:t>
            </a:r>
            <a:br>
              <a:rPr lang="en-US" sz="2400"/>
            </a:br>
            <a:r>
              <a:rPr lang="en-US" sz="2400"/>
              <a:t>address</a:t>
            </a:r>
            <a:br>
              <a:rPr lang="en-US" sz="2400"/>
            </a:br>
            <a:r>
              <a:rPr lang="en-US" sz="240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3810262" y="3202187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6220952" y="3329847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7111601" y="3260643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/>
              <a:t>There are two kinds of </a:t>
            </a:r>
            <a:r>
              <a:rPr lang="en-US">
                <a:solidFill>
                  <a:srgbClr val="0070C0"/>
                </a:solidFill>
              </a:rPr>
              <a:t>instructions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privileged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non-privileged</a:t>
            </a:r>
          </a:p>
          <a:p>
            <a:r>
              <a:rPr lang="en-US"/>
              <a:t>Non-privileged instructions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Regular</a:t>
            </a:r>
            <a:r>
              <a:rPr lang="en-US"/>
              <a:t> instructions</a:t>
            </a:r>
          </a:p>
          <a:p>
            <a:pPr lvl="1"/>
            <a:r>
              <a:rPr lang="en-US"/>
              <a:t>When they access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registers, several things can happen</a:t>
            </a:r>
          </a:p>
          <a:p>
            <a:pPr lvl="2"/>
            <a:r>
              <a:rPr lang="en-US"/>
              <a:t>An </a:t>
            </a:r>
            <a:r>
              <a:rPr lang="en-US">
                <a:solidFill>
                  <a:srgbClr val="FF0000"/>
                </a:solidFill>
              </a:rPr>
              <a:t>exception</a:t>
            </a:r>
            <a:r>
              <a:rPr lang="en-US"/>
              <a:t> may be generated</a:t>
            </a:r>
          </a:p>
          <a:p>
            <a:pPr lvl="2"/>
            <a:r>
              <a:rPr lang="en-US"/>
              <a:t>There will be some </a:t>
            </a:r>
            <a:r>
              <a:rPr lang="en-US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/>
              <a:t>There will be no effect at all (fully </a:t>
            </a:r>
            <a:r>
              <a:rPr lang="en-US">
                <a:solidFill>
                  <a:srgbClr val="7030A0"/>
                </a:solidFill>
              </a:rPr>
              <a:t>silent</a:t>
            </a:r>
            <a:r>
              <a:rPr lang="en-US"/>
              <a:t>)</a:t>
            </a:r>
          </a:p>
          <a:p>
            <a:r>
              <a:rPr lang="en-US"/>
              <a:t>Privileged instructions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00B050"/>
                </a:solidFill>
              </a:rPr>
              <a:t>access</a:t>
            </a:r>
            <a:r>
              <a:rPr lang="en-US"/>
              <a:t> all registers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Exceptions</a:t>
            </a:r>
            <a:r>
              <a:rPr lang="en-US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9C222E7-E3B2-4528-B0AA-C0FB1C32E9B6}"/>
              </a:ext>
            </a:extLst>
          </p:cNvPr>
          <p:cNvSpPr/>
          <p:nvPr/>
        </p:nvSpPr>
        <p:spPr>
          <a:xfrm>
            <a:off x="6929610" y="3999123"/>
            <a:ext cx="2886420" cy="804231"/>
          </a:xfrm>
          <a:prstGeom prst="wedgeRoundRectCallout">
            <a:avLst>
              <a:gd name="adj1" fmla="val -125524"/>
              <a:gd name="adj2" fmla="val -38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Dangerous !!!</a:t>
            </a:r>
            <a:br>
              <a:rPr lang="en-IN" sz="2000"/>
            </a:br>
            <a:r>
              <a:rPr lang="en-IN" sz="2000"/>
              <a:t>(we will discuss when introducing VMs)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57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505552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DMA</a:t>
            </a:r>
            <a:endParaRPr lang="en-US" sz="2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378964"/>
            <a:ext cx="4178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</a:t>
            </a:r>
            <a:r>
              <a:rPr lang="en-US" sz="2000"/>
              <a:t>↔</a:t>
            </a:r>
            <a:r>
              <a:rPr lang="en-US" sz="2000" dirty="0">
                <a:sym typeface="Wingdings" panose="05000000000000000000" pitchFamily="2" charset="2"/>
              </a:rPr>
              <a:t>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81060" y="6124909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278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Interrupts, Exceptions, and System Calls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Interrupts</a:t>
            </a:r>
            <a:endParaRPr lang="en-IN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interrupt</a:t>
            </a:r>
            <a:r>
              <a:rPr lang="en-IN" sz="2000"/>
              <a:t> is an externally generated event whose main</a:t>
            </a:r>
            <a:br>
              <a:rPr lang="en-IN" sz="2000"/>
            </a:br>
            <a:r>
              <a:rPr lang="en-IN" sz="2000"/>
              <a:t>job is to draw the attention of the </a:t>
            </a:r>
            <a:r>
              <a:rPr lang="en-IN" sz="2000">
                <a:solidFill>
                  <a:srgbClr val="7030A0"/>
                </a:solidFill>
              </a:rPr>
              <a:t>CPU</a:t>
            </a:r>
            <a:r>
              <a:rPr lang="en-IN" sz="2000"/>
              <a:t>. They are mainly</a:t>
            </a:r>
            <a:br>
              <a:rPr lang="en-IN" sz="2000"/>
            </a:br>
            <a:r>
              <a:rPr lang="en-IN" sz="2000"/>
              <a:t>generated by </a:t>
            </a:r>
            <a:r>
              <a:rPr lang="en-IN" sz="2000">
                <a:solidFill>
                  <a:srgbClr val="C00000"/>
                </a:solidFill>
              </a:rPr>
              <a:t>I/O devices </a:t>
            </a:r>
            <a:r>
              <a:rPr lang="en-IN" sz="2000"/>
              <a:t>and other chips in 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Exceptions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exceptional condition </a:t>
            </a:r>
            <a:r>
              <a:rPr lang="en-IN" sz="2000"/>
              <a:t>in a program such as accessing an </a:t>
            </a:r>
            <a:br>
              <a:rPr lang="en-IN" sz="2000"/>
            </a:br>
            <a:r>
              <a:rPr lang="en-IN" sz="2000"/>
              <a:t>illegal memory address or dividing by zero. There is a need to </a:t>
            </a:r>
            <a:br>
              <a:rPr lang="en-IN" sz="2000"/>
            </a:br>
            <a:r>
              <a:rPr lang="en-IN" sz="2000"/>
              <a:t>suspend the </a:t>
            </a:r>
            <a:r>
              <a:rPr lang="en-IN" sz="2000">
                <a:solidFill>
                  <a:srgbClr val="00B050"/>
                </a:solidFill>
              </a:rPr>
              <a:t>program</a:t>
            </a:r>
            <a:r>
              <a:rPr lang="en-IN" sz="2000"/>
              <a:t> and take some action to rectify the </a:t>
            </a:r>
            <a:br>
              <a:rPr lang="en-IN" sz="2000"/>
            </a:br>
            <a:r>
              <a:rPr lang="en-IN" sz="200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System calls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2907" y="4599920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0070C0"/>
                </a:solidFill>
              </a:rPr>
              <a:t>specialized instructions </a:t>
            </a:r>
            <a:r>
              <a:rPr lang="en-IN" sz="2000"/>
              <a:t>in ISAs to generate a “dummy</a:t>
            </a:r>
            <a:br>
              <a:rPr lang="en-IN" sz="2000"/>
            </a:br>
            <a:r>
              <a:rPr lang="en-IN" sz="2000"/>
              <a:t>exception”. They lead to a </a:t>
            </a:r>
            <a:r>
              <a:rPr lang="en-IN" sz="2000">
                <a:solidFill>
                  <a:srgbClr val="00B050"/>
                </a:solidFill>
              </a:rPr>
              <a:t>suspension</a:t>
            </a:r>
            <a:r>
              <a:rPr lang="en-IN" sz="2000"/>
              <a:t> of the program’s execution</a:t>
            </a:r>
            <a:br>
              <a:rPr lang="en-IN" sz="2000"/>
            </a:br>
            <a:r>
              <a:rPr lang="en-IN" sz="2000"/>
              <a:t>and invocation of an OS routine. This mechanism can be used to </a:t>
            </a:r>
            <a:br>
              <a:rPr lang="en-IN" sz="2000"/>
            </a:br>
            <a:r>
              <a:rPr lang="en-IN" sz="2000"/>
              <a:t>pass data to the OS such that it can perform a </a:t>
            </a:r>
            <a:r>
              <a:rPr lang="en-IN" sz="2000">
                <a:solidFill>
                  <a:srgbClr val="7030A0"/>
                </a:solidFill>
              </a:rPr>
              <a:t>service</a:t>
            </a:r>
            <a:r>
              <a:rPr lang="en-IN" sz="2000"/>
              <a:t> for the user</a:t>
            </a:r>
            <a:br>
              <a:rPr lang="en-IN" sz="2000"/>
            </a:br>
            <a:r>
              <a:rPr lang="en-IN" sz="2000"/>
              <a:t>program. Such a convoluted OS function call mechanism is known as</a:t>
            </a:r>
            <a:br>
              <a:rPr lang="en-IN" sz="2000"/>
            </a:br>
            <a:r>
              <a:rPr lang="en-IN" sz="2000"/>
              <a:t>a </a:t>
            </a:r>
            <a:r>
              <a:rPr lang="en-IN" sz="2000">
                <a:solidFill>
                  <a:srgbClr val="7030A0"/>
                </a:solidFill>
              </a:rPr>
              <a:t>system call</a:t>
            </a:r>
            <a:r>
              <a:rPr lang="en-IN" sz="200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arch/x86/entry/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64.tbl</a:t>
            </a:r>
            <a:r>
              <a:rPr lang="en-US" dirty="0"/>
              <a:t> (548 systems calls)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C00000"/>
                </a:solidFill>
              </a:rPr>
              <a:t>mov</a:t>
            </a:r>
            <a:r>
              <a:rPr lang="en-US" sz="2400"/>
              <a:t> $&lt;sys call number&gt;, %</a:t>
            </a:r>
            <a:r>
              <a:rPr lang="en-US" sz="2400" err="1"/>
              <a:t>rax</a:t>
            </a:r>
            <a:endParaRPr lang="en-US" sz="2400"/>
          </a:p>
          <a:p>
            <a:pPr algn="l"/>
            <a:r>
              <a:rPr lang="en-US" sz="2400" err="1">
                <a:solidFill>
                  <a:srgbClr val="0070C0"/>
                </a:solidFill>
              </a:rPr>
              <a:t>syscall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030A0"/>
                </a:solidFill>
              </a:rPr>
              <a:t>Move</a:t>
            </a:r>
            <a:r>
              <a:rPr lang="en-US" sz="2400"/>
              <a:t> the system call number to the </a:t>
            </a:r>
            <a:r>
              <a:rPr lang="en-US" sz="2400" i="1" err="1"/>
              <a:t>rax</a:t>
            </a:r>
            <a:r>
              <a:rPr lang="en-US" sz="2400" i="1"/>
              <a:t> </a:t>
            </a:r>
            <a:r>
              <a:rPr lang="en-US" sz="240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</a:rPr>
              <a:t>Issue</a:t>
            </a:r>
            <a:r>
              <a:rPr lang="en-US" sz="2400"/>
              <a:t> the “</a:t>
            </a:r>
            <a:r>
              <a:rPr lang="en-US" sz="2400" err="1"/>
              <a:t>syscall</a:t>
            </a:r>
            <a:r>
              <a:rPr lang="en-US" sz="240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Another</a:t>
            </a:r>
            <a:r>
              <a:rPr lang="en-US" sz="240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5894</Words>
  <Application>Microsoft Office PowerPoint</Application>
  <PresentationFormat>Widescreen</PresentationFormat>
  <Paragraphs>822</Paragraphs>
  <Slides>71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Arial Unicode MS</vt:lpstr>
      <vt:lpstr>Calibri</vt:lpstr>
      <vt:lpstr>Calibri Light</vt:lpstr>
      <vt:lpstr>Cambria Math</vt:lpstr>
      <vt:lpstr>Comic Sans MS</vt:lpstr>
      <vt:lpstr>Lucida Console</vt:lpstr>
      <vt:lpstr>Sans</vt:lpstr>
      <vt:lpstr>Symbol</vt:lpstr>
      <vt:lpstr>Times New Roman</vt:lpstr>
      <vt:lpstr>Wingdings</vt:lpstr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Compatibility, Overlap and Size Problems</vt:lpstr>
      <vt:lpstr>Overlap and Size Problems</vt:lpstr>
      <vt:lpstr>Memory Map of a Process</vt:lpstr>
      <vt:lpstr>Solve the Compatibility and Overlap Problems</vt:lpstr>
      <vt:lpstr>Base and Limit Scheme</vt:lpstr>
      <vt:lpstr>Problems with the Base and Limit Scheme</vt:lpstr>
      <vt:lpstr>Solution: Virtualize the Memory</vt:lpstr>
      <vt:lpstr>How is the Mapping Table Designed?</vt:lpstr>
      <vt:lpstr>Leverage a Pattern (Use a Memory Map)</vt:lpstr>
      <vt:lpstr>Design a Data Structure that Leverages the Structure of the Memory Map</vt:lpstr>
      <vt:lpstr>Use of the TLB</vt:lpstr>
      <vt:lpstr>What about the “size” problem? </vt:lpstr>
      <vt:lpstr>Swap Space</vt:lpstr>
      <vt:lpstr>Memory Management</vt:lpstr>
      <vt:lpstr>Page Protection and Information Bits</vt:lpstr>
      <vt:lpstr>Questions on Efficiency</vt:lpstr>
      <vt:lpstr>PowerPoint Presentation</vt:lpstr>
      <vt:lpstr>Segmented View of Memory in x86</vt:lpstr>
      <vt:lpstr>Segmentation in x86</vt:lpstr>
      <vt:lpstr>Segmented vs Linear Memory Model</vt:lpstr>
      <vt:lpstr>How does Segmentation Work?</vt:lpstr>
      <vt:lpstr>Segment Descriptor Cache (similar to a TLB)</vt:lpstr>
      <vt:lpstr>Segmentation in x86-64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2025-01-23T07:19:39Z</dcterms:modified>
</cp:coreProperties>
</file>